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70" r:id="rId2"/>
    <p:sldId id="269" r:id="rId3"/>
    <p:sldId id="265" r:id="rId4"/>
    <p:sldId id="267" r:id="rId5"/>
    <p:sldId id="258" r:id="rId6"/>
    <p:sldId id="280" r:id="rId7"/>
    <p:sldId id="273" r:id="rId8"/>
    <p:sldId id="272" r:id="rId9"/>
    <p:sldId id="274" r:id="rId10"/>
    <p:sldId id="275" r:id="rId11"/>
    <p:sldId id="278" r:id="rId12"/>
    <p:sldId id="259" r:id="rId13"/>
    <p:sldId id="260" r:id="rId14"/>
    <p:sldId id="261" r:id="rId15"/>
    <p:sldId id="281" r:id="rId16"/>
    <p:sldId id="282" r:id="rId17"/>
    <p:sldId id="283" r:id="rId18"/>
    <p:sldId id="277" r:id="rId19"/>
    <p:sldId id="264" r:id="rId20"/>
    <p:sldId id="262" r:id="rId21"/>
    <p:sldId id="271" r:id="rId22"/>
    <p:sldId id="256" r:id="rId23"/>
  </p:sldIdLst>
  <p:sldSz cx="10688638" cy="7562850"/>
  <p:notesSz cx="6858000" cy="9144000"/>
  <p:defaultTextStyle>
    <a:defPPr>
      <a:defRPr lang="en-US"/>
    </a:defPPr>
    <a:lvl1pPr marL="0" algn="l" defTabSz="521437" rtl="0" eaLnBrk="1" latinLnBrk="0" hangingPunct="1">
      <a:defRPr sz="2100" kern="1200">
        <a:solidFill>
          <a:schemeClr val="tx1"/>
        </a:solidFill>
        <a:latin typeface="+mn-lt"/>
        <a:ea typeface="+mn-ea"/>
        <a:cs typeface="+mn-cs"/>
      </a:defRPr>
    </a:lvl1pPr>
    <a:lvl2pPr marL="521437" algn="l" defTabSz="521437" rtl="0" eaLnBrk="1" latinLnBrk="0" hangingPunct="1">
      <a:defRPr sz="2100" kern="1200">
        <a:solidFill>
          <a:schemeClr val="tx1"/>
        </a:solidFill>
        <a:latin typeface="+mn-lt"/>
        <a:ea typeface="+mn-ea"/>
        <a:cs typeface="+mn-cs"/>
      </a:defRPr>
    </a:lvl2pPr>
    <a:lvl3pPr marL="1042873" algn="l" defTabSz="521437" rtl="0" eaLnBrk="1" latinLnBrk="0" hangingPunct="1">
      <a:defRPr sz="2100" kern="1200">
        <a:solidFill>
          <a:schemeClr val="tx1"/>
        </a:solidFill>
        <a:latin typeface="+mn-lt"/>
        <a:ea typeface="+mn-ea"/>
        <a:cs typeface="+mn-cs"/>
      </a:defRPr>
    </a:lvl3pPr>
    <a:lvl4pPr marL="1564310" algn="l" defTabSz="521437" rtl="0" eaLnBrk="1" latinLnBrk="0" hangingPunct="1">
      <a:defRPr sz="2100" kern="1200">
        <a:solidFill>
          <a:schemeClr val="tx1"/>
        </a:solidFill>
        <a:latin typeface="+mn-lt"/>
        <a:ea typeface="+mn-ea"/>
        <a:cs typeface="+mn-cs"/>
      </a:defRPr>
    </a:lvl4pPr>
    <a:lvl5pPr marL="2085746" algn="l" defTabSz="521437" rtl="0" eaLnBrk="1" latinLnBrk="0" hangingPunct="1">
      <a:defRPr sz="2100" kern="1200">
        <a:solidFill>
          <a:schemeClr val="tx1"/>
        </a:solidFill>
        <a:latin typeface="+mn-lt"/>
        <a:ea typeface="+mn-ea"/>
        <a:cs typeface="+mn-cs"/>
      </a:defRPr>
    </a:lvl5pPr>
    <a:lvl6pPr marL="2607183" algn="l" defTabSz="521437" rtl="0" eaLnBrk="1" latinLnBrk="0" hangingPunct="1">
      <a:defRPr sz="2100" kern="1200">
        <a:solidFill>
          <a:schemeClr val="tx1"/>
        </a:solidFill>
        <a:latin typeface="+mn-lt"/>
        <a:ea typeface="+mn-ea"/>
        <a:cs typeface="+mn-cs"/>
      </a:defRPr>
    </a:lvl6pPr>
    <a:lvl7pPr marL="3128620" algn="l" defTabSz="521437" rtl="0" eaLnBrk="1" latinLnBrk="0" hangingPunct="1">
      <a:defRPr sz="2100" kern="1200">
        <a:solidFill>
          <a:schemeClr val="tx1"/>
        </a:solidFill>
        <a:latin typeface="+mn-lt"/>
        <a:ea typeface="+mn-ea"/>
        <a:cs typeface="+mn-cs"/>
      </a:defRPr>
    </a:lvl7pPr>
    <a:lvl8pPr marL="3650056" algn="l" defTabSz="521437" rtl="0" eaLnBrk="1" latinLnBrk="0" hangingPunct="1">
      <a:defRPr sz="2100" kern="1200">
        <a:solidFill>
          <a:schemeClr val="tx1"/>
        </a:solidFill>
        <a:latin typeface="+mn-lt"/>
        <a:ea typeface="+mn-ea"/>
        <a:cs typeface="+mn-cs"/>
      </a:defRPr>
    </a:lvl8pPr>
    <a:lvl9pPr marL="4171493" algn="l" defTabSz="521437"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2">
          <p15:clr>
            <a:srgbClr val="A4A3A4"/>
          </p15:clr>
        </p15:guide>
        <p15:guide id="2"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002D"/>
    <a:srgbClr val="E3002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0" autoAdjust="0"/>
    <p:restoredTop sz="94660"/>
  </p:normalViewPr>
  <p:slideViewPr>
    <p:cSldViewPr snapToGrid="0" snapToObjects="1">
      <p:cViewPr varScale="1">
        <p:scale>
          <a:sx n="63" d="100"/>
          <a:sy n="63" d="100"/>
        </p:scale>
        <p:origin x="-1200" y="-120"/>
      </p:cViewPr>
      <p:guideLst>
        <p:guide orient="horz" pos="2382"/>
        <p:guide pos="3367"/>
      </p:guideLst>
    </p:cSldViewPr>
  </p:slideViewPr>
  <p:notesTextViewPr>
    <p:cViewPr>
      <p:scale>
        <a:sx n="100" d="100"/>
        <a:sy n="100" d="100"/>
      </p:scale>
      <p:origin x="0" y="0"/>
    </p:cViewPr>
  </p:notesTextViewPr>
  <p:sorterViewPr>
    <p:cViewPr>
      <p:scale>
        <a:sx n="100" d="100"/>
        <a:sy n="100" d="100"/>
      </p:scale>
      <p:origin x="0" y="267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148A58-ABD7-438B-A98D-985E340572A8}" type="datetimeFigureOut">
              <a:rPr lang="en-GB" smtClean="0"/>
              <a:t>16/09/2016</a:t>
            </a:fld>
            <a:endParaRPr lang="en-GB"/>
          </a:p>
        </p:txBody>
      </p:sp>
      <p:sp>
        <p:nvSpPr>
          <p:cNvPr id="4" name="Slide Image Placeholder 3"/>
          <p:cNvSpPr>
            <a:spLocks noGrp="1" noRot="1" noChangeAspect="1"/>
          </p:cNvSpPr>
          <p:nvPr>
            <p:ph type="sldImg" idx="2"/>
          </p:nvPr>
        </p:nvSpPr>
        <p:spPr>
          <a:xfrm>
            <a:off x="1247775" y="1143000"/>
            <a:ext cx="436245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F09D57-07AE-4712-880C-6AE7E7EE9DA4}" type="slidenum">
              <a:rPr lang="en-GB" smtClean="0"/>
              <a:t>‹#›</a:t>
            </a:fld>
            <a:endParaRPr lang="en-GB"/>
          </a:p>
        </p:txBody>
      </p:sp>
    </p:spTree>
    <p:extLst>
      <p:ext uri="{BB962C8B-B14F-4D97-AF65-F5344CB8AC3E}">
        <p14:creationId xmlns:p14="http://schemas.microsoft.com/office/powerpoint/2010/main" val="3117796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787E627-6CD8-4F6A-89A2-D48EE8FD8195}" type="slidenum">
              <a:rPr lang="en-GB" smtClean="0"/>
              <a:t>2</a:t>
            </a:fld>
            <a:endParaRPr lang="en-GB"/>
          </a:p>
        </p:txBody>
      </p:sp>
    </p:spTree>
    <p:extLst>
      <p:ext uri="{BB962C8B-B14F-4D97-AF65-F5344CB8AC3E}">
        <p14:creationId xmlns:p14="http://schemas.microsoft.com/office/powerpoint/2010/main" val="2879985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386"/>
            <a:ext cx="9085342" cy="1621111"/>
          </a:xfrm>
          <a:prstGeom prst="rect">
            <a:avLst/>
          </a:prstGeom>
        </p:spPr>
        <p:txBody>
          <a:bodyPr/>
          <a:lstStyle/>
          <a:p>
            <a:r>
              <a:rPr lang="en-GB" smtClean="0"/>
              <a:t>Click to edit Master title style</a:t>
            </a:r>
            <a:endParaRPr lang="en-US"/>
          </a:p>
        </p:txBody>
      </p:sp>
      <p:sp>
        <p:nvSpPr>
          <p:cNvPr id="3" name="Subtitle 2"/>
          <p:cNvSpPr>
            <a:spLocks noGrp="1"/>
          </p:cNvSpPr>
          <p:nvPr>
            <p:ph type="subTitle" idx="1"/>
          </p:nvPr>
        </p:nvSpPr>
        <p:spPr>
          <a:xfrm>
            <a:off x="1603296" y="4285615"/>
            <a:ext cx="7482047" cy="1932728"/>
          </a:xfrm>
          <a:prstGeom prst="rect">
            <a:avLst/>
          </a:prstGeom>
        </p:spPr>
        <p:txBody>
          <a:bodyPr/>
          <a:lstStyle>
            <a:lvl1pPr marL="0" indent="0" algn="ctr">
              <a:buNone/>
              <a:defRPr>
                <a:solidFill>
                  <a:schemeClr val="tx1">
                    <a:tint val="75000"/>
                  </a:schemeClr>
                </a:solidFil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5" name="Footer Placeholder 4"/>
          <p:cNvSpPr>
            <a:spLocks noGrp="1"/>
          </p:cNvSpPr>
          <p:nvPr>
            <p:ph type="ftr" sz="quarter" idx="11"/>
          </p:nvPr>
        </p:nvSpPr>
        <p:spPr>
          <a:xfrm>
            <a:off x="3651952" y="7009642"/>
            <a:ext cx="3384735" cy="402652"/>
          </a:xfrm>
          <a:prstGeom prst="rect">
            <a:avLst/>
          </a:prstGeom>
        </p:spPr>
        <p:txBody>
          <a:bodyPr/>
          <a:lstStyle/>
          <a:p>
            <a:endParaRPr lang="en-US"/>
          </a:p>
        </p:txBody>
      </p:sp>
      <p:sp>
        <p:nvSpPr>
          <p:cNvPr id="6" name="Slide Number Placeholder 5"/>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2086858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1260475"/>
          </a:xfrm>
          <a:prstGeom prst="rect">
            <a:avLst/>
          </a:prstGeom>
        </p:spPr>
        <p:txBody>
          <a:bodyPr/>
          <a:lstStyle/>
          <a:p>
            <a:r>
              <a:rPr lang="en-GB" smtClean="0"/>
              <a:t>Click to edit Master title style</a:t>
            </a:r>
            <a:endParaRPr lang="en-US"/>
          </a:p>
        </p:txBody>
      </p:sp>
      <p:sp>
        <p:nvSpPr>
          <p:cNvPr id="3" name="Content Placeholder 2"/>
          <p:cNvSpPr>
            <a:spLocks noGrp="1"/>
          </p:cNvSpPr>
          <p:nvPr>
            <p:ph idx="1"/>
          </p:nvPr>
        </p:nvSpPr>
        <p:spPr>
          <a:xfrm>
            <a:off x="534432" y="1764666"/>
            <a:ext cx="9619774" cy="4991131"/>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5" name="Footer Placeholder 4"/>
          <p:cNvSpPr>
            <a:spLocks noGrp="1"/>
          </p:cNvSpPr>
          <p:nvPr>
            <p:ph type="ftr" sz="quarter" idx="11"/>
          </p:nvPr>
        </p:nvSpPr>
        <p:spPr>
          <a:xfrm>
            <a:off x="3651952" y="7009642"/>
            <a:ext cx="3384735" cy="402652"/>
          </a:xfrm>
          <a:prstGeom prst="rect">
            <a:avLst/>
          </a:prstGeom>
        </p:spPr>
        <p:txBody>
          <a:bodyPr/>
          <a:lstStyle/>
          <a:p>
            <a:endParaRPr lang="en-US"/>
          </a:p>
        </p:txBody>
      </p:sp>
      <p:sp>
        <p:nvSpPr>
          <p:cNvPr id="6" name="Slide Number Placeholder 5"/>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241715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329" y="4859832"/>
            <a:ext cx="9085342" cy="1502066"/>
          </a:xfrm>
          <a:prstGeom prst="rect">
            <a:avLst/>
          </a:prstGeom>
        </p:spPr>
        <p:txBody>
          <a:bodyPr anchor="t"/>
          <a:lstStyle>
            <a:lvl1pPr algn="l">
              <a:defRPr sz="4600" b="1" cap="all"/>
            </a:lvl1pPr>
          </a:lstStyle>
          <a:p>
            <a:r>
              <a:rPr lang="en-GB" smtClean="0"/>
              <a:t>Click to edit Master title style</a:t>
            </a:r>
            <a:endParaRPr lang="en-US"/>
          </a:p>
        </p:txBody>
      </p:sp>
      <p:sp>
        <p:nvSpPr>
          <p:cNvPr id="3" name="Text Placeholder 2"/>
          <p:cNvSpPr>
            <a:spLocks noGrp="1"/>
          </p:cNvSpPr>
          <p:nvPr>
            <p:ph type="body" idx="1"/>
          </p:nvPr>
        </p:nvSpPr>
        <p:spPr>
          <a:xfrm>
            <a:off x="844329" y="3205459"/>
            <a:ext cx="9085342" cy="1654373"/>
          </a:xfrm>
          <a:prstGeom prst="rect">
            <a:avLst/>
          </a:prstGeom>
        </p:spPr>
        <p:txBody>
          <a:bodyPr anchor="b"/>
          <a:lstStyle>
            <a:lvl1pPr marL="0" indent="0">
              <a:buNone/>
              <a:defRPr sz="2300">
                <a:solidFill>
                  <a:schemeClr val="tx1">
                    <a:tint val="75000"/>
                  </a:schemeClr>
                </a:solidFill>
              </a:defRPr>
            </a:lvl1pPr>
            <a:lvl2pPr marL="521437" indent="0">
              <a:buNone/>
              <a:defRPr sz="2100">
                <a:solidFill>
                  <a:schemeClr val="tx1">
                    <a:tint val="75000"/>
                  </a:schemeClr>
                </a:solidFill>
              </a:defRPr>
            </a:lvl2pPr>
            <a:lvl3pPr marL="1042873" indent="0">
              <a:buNone/>
              <a:defRPr sz="1800">
                <a:solidFill>
                  <a:schemeClr val="tx1">
                    <a:tint val="75000"/>
                  </a:schemeClr>
                </a:solidFill>
              </a:defRPr>
            </a:lvl3pPr>
            <a:lvl4pPr marL="1564310" indent="0">
              <a:buNone/>
              <a:defRPr sz="1600">
                <a:solidFill>
                  <a:schemeClr val="tx1">
                    <a:tint val="75000"/>
                  </a:schemeClr>
                </a:solidFill>
              </a:defRPr>
            </a:lvl4pPr>
            <a:lvl5pPr marL="2085746" indent="0">
              <a:buNone/>
              <a:defRPr sz="1600">
                <a:solidFill>
                  <a:schemeClr val="tx1">
                    <a:tint val="75000"/>
                  </a:schemeClr>
                </a:solidFill>
              </a:defRPr>
            </a:lvl5pPr>
            <a:lvl6pPr marL="2607183" indent="0">
              <a:buNone/>
              <a:defRPr sz="1600">
                <a:solidFill>
                  <a:schemeClr val="tx1">
                    <a:tint val="75000"/>
                  </a:schemeClr>
                </a:solidFill>
              </a:defRPr>
            </a:lvl6pPr>
            <a:lvl7pPr marL="3128620" indent="0">
              <a:buNone/>
              <a:defRPr sz="1600">
                <a:solidFill>
                  <a:schemeClr val="tx1">
                    <a:tint val="75000"/>
                  </a:schemeClr>
                </a:solidFill>
              </a:defRPr>
            </a:lvl7pPr>
            <a:lvl8pPr marL="3650056" indent="0">
              <a:buNone/>
              <a:defRPr sz="1600">
                <a:solidFill>
                  <a:schemeClr val="tx1">
                    <a:tint val="75000"/>
                  </a:schemeClr>
                </a:solidFill>
              </a:defRPr>
            </a:lvl8pPr>
            <a:lvl9pPr marL="4171493" indent="0">
              <a:buNone/>
              <a:defRPr sz="16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5" name="Footer Placeholder 4"/>
          <p:cNvSpPr>
            <a:spLocks noGrp="1"/>
          </p:cNvSpPr>
          <p:nvPr>
            <p:ph type="ftr" sz="quarter" idx="11"/>
          </p:nvPr>
        </p:nvSpPr>
        <p:spPr>
          <a:xfrm>
            <a:off x="3651952" y="7009642"/>
            <a:ext cx="3384735" cy="402652"/>
          </a:xfrm>
          <a:prstGeom prst="rect">
            <a:avLst/>
          </a:prstGeom>
        </p:spPr>
        <p:txBody>
          <a:bodyPr/>
          <a:lstStyle/>
          <a:p>
            <a:endParaRPr lang="en-US"/>
          </a:p>
        </p:txBody>
      </p:sp>
      <p:sp>
        <p:nvSpPr>
          <p:cNvPr id="6" name="Slide Number Placeholder 5"/>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3932023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1260475"/>
          </a:xfrm>
          <a:prstGeom prst="rect">
            <a:avLst/>
          </a:prstGeom>
        </p:spPr>
        <p:txBody>
          <a:bodyPr/>
          <a:lstStyle/>
          <a:p>
            <a:r>
              <a:rPr lang="en-GB" smtClean="0"/>
              <a:t>Click to edit Master title style</a:t>
            </a:r>
            <a:endParaRPr lang="en-US"/>
          </a:p>
        </p:txBody>
      </p:sp>
      <p:sp>
        <p:nvSpPr>
          <p:cNvPr id="3" name="Content Placeholder 2"/>
          <p:cNvSpPr>
            <a:spLocks noGrp="1"/>
          </p:cNvSpPr>
          <p:nvPr>
            <p:ph sz="half" idx="1"/>
          </p:nvPr>
        </p:nvSpPr>
        <p:spPr>
          <a:xfrm>
            <a:off x="534432" y="1764666"/>
            <a:ext cx="4720815" cy="4991131"/>
          </a:xfrm>
          <a:prstGeom prst="rect">
            <a:avLst/>
          </a:prstGeo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5433391" y="1764666"/>
            <a:ext cx="4720815" cy="4991131"/>
          </a:xfrm>
          <a:prstGeom prst="rect">
            <a:avLst/>
          </a:prstGeo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6" name="Footer Placeholder 5"/>
          <p:cNvSpPr>
            <a:spLocks noGrp="1"/>
          </p:cNvSpPr>
          <p:nvPr>
            <p:ph type="ftr" sz="quarter" idx="11"/>
          </p:nvPr>
        </p:nvSpPr>
        <p:spPr>
          <a:xfrm>
            <a:off x="3651952" y="7009642"/>
            <a:ext cx="3384735" cy="402652"/>
          </a:xfrm>
          <a:prstGeom prst="rect">
            <a:avLst/>
          </a:prstGeom>
        </p:spPr>
        <p:txBody>
          <a:bodyPr/>
          <a:lstStyle/>
          <a:p>
            <a:endParaRPr lang="en-US"/>
          </a:p>
        </p:txBody>
      </p:sp>
      <p:sp>
        <p:nvSpPr>
          <p:cNvPr id="7" name="Slide Number Placeholder 6"/>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4053272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1260475"/>
          </a:xfrm>
          <a:prstGeom prst="rect">
            <a:avLst/>
          </a:prstGeo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534432" y="1692889"/>
            <a:ext cx="4722671" cy="705515"/>
          </a:xfrm>
          <a:prstGeom prst="rect">
            <a:avLst/>
          </a:prstGeom>
        </p:spPr>
        <p:txBody>
          <a:bodyPr anchor="b"/>
          <a:lstStyle>
            <a:lvl1pPr marL="0" indent="0">
              <a:buNone/>
              <a:defRPr sz="2700" b="1"/>
            </a:lvl1pPr>
            <a:lvl2pPr marL="521437" indent="0">
              <a:buNone/>
              <a:defRPr sz="2300" b="1"/>
            </a:lvl2pPr>
            <a:lvl3pPr marL="1042873" indent="0">
              <a:buNone/>
              <a:defRPr sz="2100" b="1"/>
            </a:lvl3pPr>
            <a:lvl4pPr marL="1564310" indent="0">
              <a:buNone/>
              <a:defRPr sz="1800" b="1"/>
            </a:lvl4pPr>
            <a:lvl5pPr marL="2085746" indent="0">
              <a:buNone/>
              <a:defRPr sz="1800" b="1"/>
            </a:lvl5pPr>
            <a:lvl6pPr marL="2607183" indent="0">
              <a:buNone/>
              <a:defRPr sz="1800" b="1"/>
            </a:lvl6pPr>
            <a:lvl7pPr marL="3128620" indent="0">
              <a:buNone/>
              <a:defRPr sz="1800" b="1"/>
            </a:lvl7pPr>
            <a:lvl8pPr marL="3650056" indent="0">
              <a:buNone/>
              <a:defRPr sz="1800" b="1"/>
            </a:lvl8pPr>
            <a:lvl9pPr marL="4171493" indent="0">
              <a:buNone/>
              <a:defRPr sz="1800" b="1"/>
            </a:lvl9pPr>
          </a:lstStyle>
          <a:p>
            <a:pPr lvl="0"/>
            <a:r>
              <a:rPr lang="en-GB" smtClean="0"/>
              <a:t>Click to edit Master text styles</a:t>
            </a:r>
          </a:p>
        </p:txBody>
      </p:sp>
      <p:sp>
        <p:nvSpPr>
          <p:cNvPr id="4" name="Content Placeholder 3"/>
          <p:cNvSpPr>
            <a:spLocks noGrp="1"/>
          </p:cNvSpPr>
          <p:nvPr>
            <p:ph sz="half" idx="2"/>
          </p:nvPr>
        </p:nvSpPr>
        <p:spPr>
          <a:xfrm>
            <a:off x="534432" y="2398404"/>
            <a:ext cx="4722671" cy="4357393"/>
          </a:xfrm>
          <a:prstGeom prst="rect">
            <a:avLst/>
          </a:prstGeo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5429680" y="1692889"/>
            <a:ext cx="4724526" cy="705515"/>
          </a:xfrm>
          <a:prstGeom prst="rect">
            <a:avLst/>
          </a:prstGeom>
        </p:spPr>
        <p:txBody>
          <a:bodyPr anchor="b"/>
          <a:lstStyle>
            <a:lvl1pPr marL="0" indent="0">
              <a:buNone/>
              <a:defRPr sz="2700" b="1"/>
            </a:lvl1pPr>
            <a:lvl2pPr marL="521437" indent="0">
              <a:buNone/>
              <a:defRPr sz="2300" b="1"/>
            </a:lvl2pPr>
            <a:lvl3pPr marL="1042873" indent="0">
              <a:buNone/>
              <a:defRPr sz="2100" b="1"/>
            </a:lvl3pPr>
            <a:lvl4pPr marL="1564310" indent="0">
              <a:buNone/>
              <a:defRPr sz="1800" b="1"/>
            </a:lvl4pPr>
            <a:lvl5pPr marL="2085746" indent="0">
              <a:buNone/>
              <a:defRPr sz="1800" b="1"/>
            </a:lvl5pPr>
            <a:lvl6pPr marL="2607183" indent="0">
              <a:buNone/>
              <a:defRPr sz="1800" b="1"/>
            </a:lvl6pPr>
            <a:lvl7pPr marL="3128620" indent="0">
              <a:buNone/>
              <a:defRPr sz="1800" b="1"/>
            </a:lvl7pPr>
            <a:lvl8pPr marL="3650056" indent="0">
              <a:buNone/>
              <a:defRPr sz="1800" b="1"/>
            </a:lvl8pPr>
            <a:lvl9pPr marL="4171493" indent="0">
              <a:buNone/>
              <a:defRPr sz="1800" b="1"/>
            </a:lvl9pPr>
          </a:lstStyle>
          <a:p>
            <a:pPr lvl="0"/>
            <a:r>
              <a:rPr lang="en-GB" smtClean="0"/>
              <a:t>Click to edit Master text styles</a:t>
            </a:r>
          </a:p>
        </p:txBody>
      </p:sp>
      <p:sp>
        <p:nvSpPr>
          <p:cNvPr id="6" name="Content Placeholder 5"/>
          <p:cNvSpPr>
            <a:spLocks noGrp="1"/>
          </p:cNvSpPr>
          <p:nvPr>
            <p:ph sz="quarter" idx="4"/>
          </p:nvPr>
        </p:nvSpPr>
        <p:spPr>
          <a:xfrm>
            <a:off x="5429680" y="2398404"/>
            <a:ext cx="4724526" cy="4357393"/>
          </a:xfrm>
          <a:prstGeom prst="rect">
            <a:avLst/>
          </a:prstGeo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8" name="Footer Placeholder 7"/>
          <p:cNvSpPr>
            <a:spLocks noGrp="1"/>
          </p:cNvSpPr>
          <p:nvPr>
            <p:ph type="ftr" sz="quarter" idx="11"/>
          </p:nvPr>
        </p:nvSpPr>
        <p:spPr>
          <a:xfrm>
            <a:off x="3651952" y="7009642"/>
            <a:ext cx="3384735" cy="402652"/>
          </a:xfrm>
          <a:prstGeom prst="rect">
            <a:avLst/>
          </a:prstGeom>
        </p:spPr>
        <p:txBody>
          <a:bodyPr/>
          <a:lstStyle/>
          <a:p>
            <a:endParaRPr lang="en-US"/>
          </a:p>
        </p:txBody>
      </p:sp>
      <p:sp>
        <p:nvSpPr>
          <p:cNvPr id="9" name="Slide Number Placeholder 8"/>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4122708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1260475"/>
          </a:xfrm>
          <a:prstGeom prst="rect">
            <a:avLst/>
          </a:prstGeom>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4" name="Footer Placeholder 3"/>
          <p:cNvSpPr>
            <a:spLocks noGrp="1"/>
          </p:cNvSpPr>
          <p:nvPr>
            <p:ph type="ftr" sz="quarter" idx="11"/>
          </p:nvPr>
        </p:nvSpPr>
        <p:spPr>
          <a:xfrm>
            <a:off x="3651952" y="7009642"/>
            <a:ext cx="3384735" cy="402652"/>
          </a:xfrm>
          <a:prstGeom prst="rect">
            <a:avLst/>
          </a:prstGeom>
        </p:spPr>
        <p:txBody>
          <a:bodyPr/>
          <a:lstStyle/>
          <a:p>
            <a:endParaRPr lang="en-US"/>
          </a:p>
        </p:txBody>
      </p:sp>
      <p:sp>
        <p:nvSpPr>
          <p:cNvPr id="5" name="Slide Number Placeholder 4"/>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2518906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3" name="Footer Placeholder 2"/>
          <p:cNvSpPr>
            <a:spLocks noGrp="1"/>
          </p:cNvSpPr>
          <p:nvPr>
            <p:ph type="ftr" sz="quarter" idx="11"/>
          </p:nvPr>
        </p:nvSpPr>
        <p:spPr>
          <a:xfrm>
            <a:off x="3651952" y="7009642"/>
            <a:ext cx="3384735" cy="402652"/>
          </a:xfrm>
          <a:prstGeom prst="rect">
            <a:avLst/>
          </a:prstGeom>
        </p:spPr>
        <p:txBody>
          <a:bodyPr/>
          <a:lstStyle/>
          <a:p>
            <a:endParaRPr lang="en-US"/>
          </a:p>
        </p:txBody>
      </p:sp>
      <p:sp>
        <p:nvSpPr>
          <p:cNvPr id="4" name="Slide Number Placeholder 3"/>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849364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433" y="301113"/>
            <a:ext cx="3516488" cy="1281483"/>
          </a:xfrm>
          <a:prstGeom prst="rect">
            <a:avLst/>
          </a:prstGeom>
        </p:spPr>
        <p:txBody>
          <a:bodyPr anchor="b"/>
          <a:lstStyle>
            <a:lvl1pPr algn="l">
              <a:defRPr sz="2300" b="1"/>
            </a:lvl1pPr>
          </a:lstStyle>
          <a:p>
            <a:r>
              <a:rPr lang="en-GB" smtClean="0"/>
              <a:t>Click to edit Master title style</a:t>
            </a:r>
            <a:endParaRPr lang="en-US"/>
          </a:p>
        </p:txBody>
      </p:sp>
      <p:sp>
        <p:nvSpPr>
          <p:cNvPr id="3" name="Content Placeholder 2"/>
          <p:cNvSpPr>
            <a:spLocks noGrp="1"/>
          </p:cNvSpPr>
          <p:nvPr>
            <p:ph idx="1"/>
          </p:nvPr>
        </p:nvSpPr>
        <p:spPr>
          <a:xfrm>
            <a:off x="4178960" y="301114"/>
            <a:ext cx="5975246" cy="6454683"/>
          </a:xfrm>
          <a:prstGeom prst="rect">
            <a:avLst/>
          </a:prstGeo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534433" y="1582597"/>
            <a:ext cx="3516488" cy="5173200"/>
          </a:xfrm>
          <a:prstGeom prst="rect">
            <a:avLst/>
          </a:prstGeom>
        </p:spPr>
        <p:txBody>
          <a:bodyPr/>
          <a:lstStyle>
            <a:lvl1pPr marL="0" indent="0">
              <a:buNone/>
              <a:defRPr sz="1600"/>
            </a:lvl1pPr>
            <a:lvl2pPr marL="521437" indent="0">
              <a:buNone/>
              <a:defRPr sz="1400"/>
            </a:lvl2pPr>
            <a:lvl3pPr marL="1042873" indent="0">
              <a:buNone/>
              <a:defRPr sz="1100"/>
            </a:lvl3pPr>
            <a:lvl4pPr marL="1564310" indent="0">
              <a:buNone/>
              <a:defRPr sz="1000"/>
            </a:lvl4pPr>
            <a:lvl5pPr marL="2085746" indent="0">
              <a:buNone/>
              <a:defRPr sz="1000"/>
            </a:lvl5pPr>
            <a:lvl6pPr marL="2607183" indent="0">
              <a:buNone/>
              <a:defRPr sz="1000"/>
            </a:lvl6pPr>
            <a:lvl7pPr marL="3128620" indent="0">
              <a:buNone/>
              <a:defRPr sz="1000"/>
            </a:lvl7pPr>
            <a:lvl8pPr marL="3650056" indent="0">
              <a:buNone/>
              <a:defRPr sz="1000"/>
            </a:lvl8pPr>
            <a:lvl9pPr marL="4171493" indent="0">
              <a:buNone/>
              <a:defRPr sz="1000"/>
            </a:lvl9pPr>
          </a:lstStyle>
          <a:p>
            <a:pPr lvl="0"/>
            <a:r>
              <a:rPr lang="en-GB" smtClean="0"/>
              <a:t>Click to edit Master text styles</a:t>
            </a:r>
          </a:p>
        </p:txBody>
      </p:sp>
      <p:sp>
        <p:nvSpPr>
          <p:cNvPr id="5" name="Date Placeholder 4"/>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6" name="Footer Placeholder 5"/>
          <p:cNvSpPr>
            <a:spLocks noGrp="1"/>
          </p:cNvSpPr>
          <p:nvPr>
            <p:ph type="ftr" sz="quarter" idx="11"/>
          </p:nvPr>
        </p:nvSpPr>
        <p:spPr>
          <a:xfrm>
            <a:off x="3651952" y="7009642"/>
            <a:ext cx="3384735" cy="402652"/>
          </a:xfrm>
          <a:prstGeom prst="rect">
            <a:avLst/>
          </a:prstGeom>
        </p:spPr>
        <p:txBody>
          <a:bodyPr/>
          <a:lstStyle/>
          <a:p>
            <a:endParaRPr lang="en-US"/>
          </a:p>
        </p:txBody>
      </p:sp>
      <p:sp>
        <p:nvSpPr>
          <p:cNvPr id="7" name="Slide Number Placeholder 6"/>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2571199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048" y="5293995"/>
            <a:ext cx="6413183" cy="624986"/>
          </a:xfrm>
          <a:prstGeom prst="rect">
            <a:avLst/>
          </a:prstGeom>
        </p:spPr>
        <p:txBody>
          <a:bodyPr anchor="b"/>
          <a:lstStyle>
            <a:lvl1pPr algn="l">
              <a:defRPr sz="2300" b="1"/>
            </a:lvl1pPr>
          </a:lstStyle>
          <a:p>
            <a:r>
              <a:rPr lang="en-GB" smtClean="0"/>
              <a:t>Click to edit Master title style</a:t>
            </a:r>
            <a:endParaRPr lang="en-US"/>
          </a:p>
        </p:txBody>
      </p:sp>
      <p:sp>
        <p:nvSpPr>
          <p:cNvPr id="3" name="Picture Placeholder 2"/>
          <p:cNvSpPr>
            <a:spLocks noGrp="1"/>
          </p:cNvSpPr>
          <p:nvPr>
            <p:ph type="pic" idx="1"/>
          </p:nvPr>
        </p:nvSpPr>
        <p:spPr>
          <a:xfrm>
            <a:off x="2095048" y="675755"/>
            <a:ext cx="6413183" cy="4537710"/>
          </a:xfrm>
          <a:prstGeom prst="rect">
            <a:avLst/>
          </a:prstGeom>
        </p:spPr>
        <p:txBody>
          <a:bodyPr/>
          <a:lstStyle>
            <a:lvl1pPr marL="0" indent="0">
              <a:buNone/>
              <a:defRPr sz="3600"/>
            </a:lvl1pPr>
            <a:lvl2pPr marL="521437" indent="0">
              <a:buNone/>
              <a:defRPr sz="3200"/>
            </a:lvl2pPr>
            <a:lvl3pPr marL="1042873" indent="0">
              <a:buNone/>
              <a:defRPr sz="2700"/>
            </a:lvl3pPr>
            <a:lvl4pPr marL="1564310" indent="0">
              <a:buNone/>
              <a:defRPr sz="2300"/>
            </a:lvl4pPr>
            <a:lvl5pPr marL="2085746" indent="0">
              <a:buNone/>
              <a:defRPr sz="2300"/>
            </a:lvl5pPr>
            <a:lvl6pPr marL="2607183" indent="0">
              <a:buNone/>
              <a:defRPr sz="2300"/>
            </a:lvl6pPr>
            <a:lvl7pPr marL="3128620" indent="0">
              <a:buNone/>
              <a:defRPr sz="2300"/>
            </a:lvl7pPr>
            <a:lvl8pPr marL="3650056" indent="0">
              <a:buNone/>
              <a:defRPr sz="2300"/>
            </a:lvl8pPr>
            <a:lvl9pPr marL="4171493" indent="0">
              <a:buNone/>
              <a:defRPr sz="2300"/>
            </a:lvl9pPr>
          </a:lstStyle>
          <a:p>
            <a:endParaRPr lang="en-US"/>
          </a:p>
        </p:txBody>
      </p:sp>
      <p:sp>
        <p:nvSpPr>
          <p:cNvPr id="4" name="Text Placeholder 3"/>
          <p:cNvSpPr>
            <a:spLocks noGrp="1"/>
          </p:cNvSpPr>
          <p:nvPr>
            <p:ph type="body" sz="half" idx="2"/>
          </p:nvPr>
        </p:nvSpPr>
        <p:spPr>
          <a:xfrm>
            <a:off x="2095048" y="5918981"/>
            <a:ext cx="6413183" cy="887584"/>
          </a:xfrm>
          <a:prstGeom prst="rect">
            <a:avLst/>
          </a:prstGeom>
        </p:spPr>
        <p:txBody>
          <a:bodyPr/>
          <a:lstStyle>
            <a:lvl1pPr marL="0" indent="0">
              <a:buNone/>
              <a:defRPr sz="1600"/>
            </a:lvl1pPr>
            <a:lvl2pPr marL="521437" indent="0">
              <a:buNone/>
              <a:defRPr sz="1400"/>
            </a:lvl2pPr>
            <a:lvl3pPr marL="1042873" indent="0">
              <a:buNone/>
              <a:defRPr sz="1100"/>
            </a:lvl3pPr>
            <a:lvl4pPr marL="1564310" indent="0">
              <a:buNone/>
              <a:defRPr sz="1000"/>
            </a:lvl4pPr>
            <a:lvl5pPr marL="2085746" indent="0">
              <a:buNone/>
              <a:defRPr sz="1000"/>
            </a:lvl5pPr>
            <a:lvl6pPr marL="2607183" indent="0">
              <a:buNone/>
              <a:defRPr sz="1000"/>
            </a:lvl6pPr>
            <a:lvl7pPr marL="3128620" indent="0">
              <a:buNone/>
              <a:defRPr sz="1000"/>
            </a:lvl7pPr>
            <a:lvl8pPr marL="3650056" indent="0">
              <a:buNone/>
              <a:defRPr sz="1000"/>
            </a:lvl8pPr>
            <a:lvl9pPr marL="4171493" indent="0">
              <a:buNone/>
              <a:defRPr sz="1000"/>
            </a:lvl9pPr>
          </a:lstStyle>
          <a:p>
            <a:pPr lvl="0"/>
            <a:r>
              <a:rPr lang="en-GB" smtClean="0"/>
              <a:t>Click to edit Master text styles</a:t>
            </a:r>
          </a:p>
        </p:txBody>
      </p:sp>
      <p:sp>
        <p:nvSpPr>
          <p:cNvPr id="5" name="Date Placeholder 4"/>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6" name="Footer Placeholder 5"/>
          <p:cNvSpPr>
            <a:spLocks noGrp="1"/>
          </p:cNvSpPr>
          <p:nvPr>
            <p:ph type="ftr" sz="quarter" idx="11"/>
          </p:nvPr>
        </p:nvSpPr>
        <p:spPr>
          <a:xfrm>
            <a:off x="3651952" y="7009642"/>
            <a:ext cx="3384735" cy="402652"/>
          </a:xfrm>
          <a:prstGeom prst="rect">
            <a:avLst/>
          </a:prstGeom>
        </p:spPr>
        <p:txBody>
          <a:bodyPr/>
          <a:lstStyle/>
          <a:p>
            <a:endParaRPr lang="en-US"/>
          </a:p>
        </p:txBody>
      </p:sp>
      <p:sp>
        <p:nvSpPr>
          <p:cNvPr id="7" name="Slide Number Placeholder 6"/>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4156290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1260475"/>
          </a:xfrm>
          <a:prstGeom prst="rect">
            <a:avLst/>
          </a:prstGeom>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a:xfrm>
            <a:off x="534432" y="1764666"/>
            <a:ext cx="9619774" cy="4991131"/>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5" name="Footer Placeholder 4"/>
          <p:cNvSpPr>
            <a:spLocks noGrp="1"/>
          </p:cNvSpPr>
          <p:nvPr>
            <p:ph type="ftr" sz="quarter" idx="11"/>
          </p:nvPr>
        </p:nvSpPr>
        <p:spPr>
          <a:xfrm>
            <a:off x="3651952" y="7009642"/>
            <a:ext cx="3384735" cy="402652"/>
          </a:xfrm>
          <a:prstGeom prst="rect">
            <a:avLst/>
          </a:prstGeom>
        </p:spPr>
        <p:txBody>
          <a:bodyPr/>
          <a:lstStyle/>
          <a:p>
            <a:endParaRPr lang="en-US"/>
          </a:p>
        </p:txBody>
      </p:sp>
      <p:sp>
        <p:nvSpPr>
          <p:cNvPr id="6" name="Slide Number Placeholder 5"/>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3714125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49262" y="302865"/>
            <a:ext cx="2404944" cy="6452932"/>
          </a:xfrm>
          <a:prstGeom prst="rect">
            <a:avLst/>
          </a:prstGeo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534432" y="302865"/>
            <a:ext cx="7036687" cy="6452932"/>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534432" y="7009642"/>
            <a:ext cx="2494016" cy="402652"/>
          </a:xfrm>
          <a:prstGeom prst="rect">
            <a:avLst/>
          </a:prstGeom>
        </p:spPr>
        <p:txBody>
          <a:bodyPr/>
          <a:lstStyle/>
          <a:p>
            <a:fld id="{23FDC1EE-283D-EC43-B939-1100DD618CC5}" type="datetimeFigureOut">
              <a:rPr lang="en-US" smtClean="0"/>
              <a:t>16-Sep-16</a:t>
            </a:fld>
            <a:endParaRPr lang="en-US"/>
          </a:p>
        </p:txBody>
      </p:sp>
      <p:sp>
        <p:nvSpPr>
          <p:cNvPr id="5" name="Footer Placeholder 4"/>
          <p:cNvSpPr>
            <a:spLocks noGrp="1"/>
          </p:cNvSpPr>
          <p:nvPr>
            <p:ph type="ftr" sz="quarter" idx="11"/>
          </p:nvPr>
        </p:nvSpPr>
        <p:spPr>
          <a:xfrm>
            <a:off x="3651952" y="7009642"/>
            <a:ext cx="3384735" cy="402652"/>
          </a:xfrm>
          <a:prstGeom prst="rect">
            <a:avLst/>
          </a:prstGeom>
        </p:spPr>
        <p:txBody>
          <a:bodyPr/>
          <a:lstStyle/>
          <a:p>
            <a:endParaRPr lang="en-US"/>
          </a:p>
        </p:txBody>
      </p:sp>
      <p:sp>
        <p:nvSpPr>
          <p:cNvPr id="6" name="Slide Number Placeholder 5"/>
          <p:cNvSpPr>
            <a:spLocks noGrp="1"/>
          </p:cNvSpPr>
          <p:nvPr>
            <p:ph type="sldNum" sz="quarter" idx="12"/>
          </p:nvPr>
        </p:nvSpPr>
        <p:spPr>
          <a:xfrm>
            <a:off x="7660190" y="7009642"/>
            <a:ext cx="2494016" cy="402652"/>
          </a:xfrm>
          <a:prstGeom prst="rect">
            <a:avLst/>
          </a:prstGeom>
        </p:spPr>
        <p:txBody>
          <a:bodyPr/>
          <a:lstStyle/>
          <a:p>
            <a:fld id="{39F5CB73-BB05-E544-B648-35AA22D15BA8}" type="slidenum">
              <a:rPr lang="en-US" smtClean="0"/>
              <a:t>‹#›</a:t>
            </a:fld>
            <a:endParaRPr lang="en-US"/>
          </a:p>
        </p:txBody>
      </p:sp>
    </p:spTree>
    <p:extLst>
      <p:ext uri="{BB962C8B-B14F-4D97-AF65-F5344CB8AC3E}">
        <p14:creationId xmlns:p14="http://schemas.microsoft.com/office/powerpoint/2010/main" val="2083115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BEA PP Graphics-2.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9203"/>
            <a:ext cx="10694724" cy="7562850"/>
          </a:xfrm>
          <a:prstGeom prst="rect">
            <a:avLst/>
          </a:prstGeom>
        </p:spPr>
      </p:pic>
    </p:spTree>
    <p:extLst>
      <p:ext uri="{BB962C8B-B14F-4D97-AF65-F5344CB8AC3E}">
        <p14:creationId xmlns:p14="http://schemas.microsoft.com/office/powerpoint/2010/main" val="1153823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21437" rtl="0" eaLnBrk="1" latinLnBrk="0" hangingPunct="1">
        <a:spcBef>
          <a:spcPct val="0"/>
        </a:spcBef>
        <a:buNone/>
        <a:defRPr sz="5000" kern="1200">
          <a:solidFill>
            <a:schemeClr val="tx1"/>
          </a:solidFill>
          <a:latin typeface="+mj-lt"/>
          <a:ea typeface="+mj-ea"/>
          <a:cs typeface="+mj-cs"/>
        </a:defRPr>
      </a:lvl1pPr>
    </p:titleStyle>
    <p:bodyStyle>
      <a:lvl1pPr marL="391077" indent="-391077" algn="l" defTabSz="521437" rtl="0" eaLnBrk="1" latinLnBrk="0" hangingPunct="1">
        <a:spcBef>
          <a:spcPct val="20000"/>
        </a:spcBef>
        <a:buFont typeface="Arial"/>
        <a:buChar char="•"/>
        <a:defRPr sz="3600" kern="1200">
          <a:solidFill>
            <a:schemeClr val="tx1"/>
          </a:solidFill>
          <a:latin typeface="+mn-lt"/>
          <a:ea typeface="+mn-ea"/>
          <a:cs typeface="+mn-cs"/>
        </a:defRPr>
      </a:lvl1pPr>
      <a:lvl2pPr marL="847334" indent="-325898" algn="l" defTabSz="521437" rtl="0" eaLnBrk="1" latinLnBrk="0" hangingPunct="1">
        <a:spcBef>
          <a:spcPct val="20000"/>
        </a:spcBef>
        <a:buFont typeface="Arial"/>
        <a:buChar char="–"/>
        <a:defRPr sz="3200" kern="1200">
          <a:solidFill>
            <a:schemeClr val="tx1"/>
          </a:solidFill>
          <a:latin typeface="+mn-lt"/>
          <a:ea typeface="+mn-ea"/>
          <a:cs typeface="+mn-cs"/>
        </a:defRPr>
      </a:lvl2pPr>
      <a:lvl3pPr marL="1303592" indent="-260718" algn="l" defTabSz="521437" rtl="0" eaLnBrk="1" latinLnBrk="0" hangingPunct="1">
        <a:spcBef>
          <a:spcPct val="20000"/>
        </a:spcBef>
        <a:buFont typeface="Arial"/>
        <a:buChar char="•"/>
        <a:defRPr sz="2700" kern="1200">
          <a:solidFill>
            <a:schemeClr val="tx1"/>
          </a:solidFill>
          <a:latin typeface="+mn-lt"/>
          <a:ea typeface="+mn-ea"/>
          <a:cs typeface="+mn-cs"/>
        </a:defRPr>
      </a:lvl3pPr>
      <a:lvl4pPr marL="1825028" indent="-260718" algn="l" defTabSz="521437" rtl="0" eaLnBrk="1" latinLnBrk="0" hangingPunct="1">
        <a:spcBef>
          <a:spcPct val="20000"/>
        </a:spcBef>
        <a:buFont typeface="Arial"/>
        <a:buChar char="–"/>
        <a:defRPr sz="2300" kern="1200">
          <a:solidFill>
            <a:schemeClr val="tx1"/>
          </a:solidFill>
          <a:latin typeface="+mn-lt"/>
          <a:ea typeface="+mn-ea"/>
          <a:cs typeface="+mn-cs"/>
        </a:defRPr>
      </a:lvl4pPr>
      <a:lvl5pPr marL="2346465" indent="-260718" algn="l" defTabSz="521437" rtl="0" eaLnBrk="1" latinLnBrk="0" hangingPunct="1">
        <a:spcBef>
          <a:spcPct val="20000"/>
        </a:spcBef>
        <a:buFont typeface="Arial"/>
        <a:buChar char="»"/>
        <a:defRPr sz="2300" kern="1200">
          <a:solidFill>
            <a:schemeClr val="tx1"/>
          </a:solidFill>
          <a:latin typeface="+mn-lt"/>
          <a:ea typeface="+mn-ea"/>
          <a:cs typeface="+mn-cs"/>
        </a:defRPr>
      </a:lvl5pPr>
      <a:lvl6pPr marL="2867901" indent="-260718" algn="l" defTabSz="521437" rtl="0" eaLnBrk="1" latinLnBrk="0" hangingPunct="1">
        <a:spcBef>
          <a:spcPct val="20000"/>
        </a:spcBef>
        <a:buFont typeface="Arial"/>
        <a:buChar char="•"/>
        <a:defRPr sz="2300" kern="1200">
          <a:solidFill>
            <a:schemeClr val="tx1"/>
          </a:solidFill>
          <a:latin typeface="+mn-lt"/>
          <a:ea typeface="+mn-ea"/>
          <a:cs typeface="+mn-cs"/>
        </a:defRPr>
      </a:lvl6pPr>
      <a:lvl7pPr marL="3389338" indent="-260718" algn="l" defTabSz="521437" rtl="0" eaLnBrk="1" latinLnBrk="0" hangingPunct="1">
        <a:spcBef>
          <a:spcPct val="20000"/>
        </a:spcBef>
        <a:buFont typeface="Arial"/>
        <a:buChar char="•"/>
        <a:defRPr sz="2300" kern="1200">
          <a:solidFill>
            <a:schemeClr val="tx1"/>
          </a:solidFill>
          <a:latin typeface="+mn-lt"/>
          <a:ea typeface="+mn-ea"/>
          <a:cs typeface="+mn-cs"/>
        </a:defRPr>
      </a:lvl7pPr>
      <a:lvl8pPr marL="3910775" indent="-260718" algn="l" defTabSz="521437" rtl="0" eaLnBrk="1" latinLnBrk="0" hangingPunct="1">
        <a:spcBef>
          <a:spcPct val="20000"/>
        </a:spcBef>
        <a:buFont typeface="Arial"/>
        <a:buChar char="•"/>
        <a:defRPr sz="2300" kern="1200">
          <a:solidFill>
            <a:schemeClr val="tx1"/>
          </a:solidFill>
          <a:latin typeface="+mn-lt"/>
          <a:ea typeface="+mn-ea"/>
          <a:cs typeface="+mn-cs"/>
        </a:defRPr>
      </a:lvl8pPr>
      <a:lvl9pPr marL="4432211" indent="-260718" algn="l" defTabSz="521437"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21437" rtl="0" eaLnBrk="1" latinLnBrk="0" hangingPunct="1">
        <a:defRPr sz="2100" kern="1200">
          <a:solidFill>
            <a:schemeClr val="tx1"/>
          </a:solidFill>
          <a:latin typeface="+mn-lt"/>
          <a:ea typeface="+mn-ea"/>
          <a:cs typeface="+mn-cs"/>
        </a:defRPr>
      </a:lvl1pPr>
      <a:lvl2pPr marL="521437" algn="l" defTabSz="521437" rtl="0" eaLnBrk="1" latinLnBrk="0" hangingPunct="1">
        <a:defRPr sz="2100" kern="1200">
          <a:solidFill>
            <a:schemeClr val="tx1"/>
          </a:solidFill>
          <a:latin typeface="+mn-lt"/>
          <a:ea typeface="+mn-ea"/>
          <a:cs typeface="+mn-cs"/>
        </a:defRPr>
      </a:lvl2pPr>
      <a:lvl3pPr marL="1042873" algn="l" defTabSz="521437" rtl="0" eaLnBrk="1" latinLnBrk="0" hangingPunct="1">
        <a:defRPr sz="2100" kern="1200">
          <a:solidFill>
            <a:schemeClr val="tx1"/>
          </a:solidFill>
          <a:latin typeface="+mn-lt"/>
          <a:ea typeface="+mn-ea"/>
          <a:cs typeface="+mn-cs"/>
        </a:defRPr>
      </a:lvl3pPr>
      <a:lvl4pPr marL="1564310" algn="l" defTabSz="521437" rtl="0" eaLnBrk="1" latinLnBrk="0" hangingPunct="1">
        <a:defRPr sz="2100" kern="1200">
          <a:solidFill>
            <a:schemeClr val="tx1"/>
          </a:solidFill>
          <a:latin typeface="+mn-lt"/>
          <a:ea typeface="+mn-ea"/>
          <a:cs typeface="+mn-cs"/>
        </a:defRPr>
      </a:lvl4pPr>
      <a:lvl5pPr marL="2085746" algn="l" defTabSz="521437" rtl="0" eaLnBrk="1" latinLnBrk="0" hangingPunct="1">
        <a:defRPr sz="2100" kern="1200">
          <a:solidFill>
            <a:schemeClr val="tx1"/>
          </a:solidFill>
          <a:latin typeface="+mn-lt"/>
          <a:ea typeface="+mn-ea"/>
          <a:cs typeface="+mn-cs"/>
        </a:defRPr>
      </a:lvl5pPr>
      <a:lvl6pPr marL="2607183" algn="l" defTabSz="521437" rtl="0" eaLnBrk="1" latinLnBrk="0" hangingPunct="1">
        <a:defRPr sz="2100" kern="1200">
          <a:solidFill>
            <a:schemeClr val="tx1"/>
          </a:solidFill>
          <a:latin typeface="+mn-lt"/>
          <a:ea typeface="+mn-ea"/>
          <a:cs typeface="+mn-cs"/>
        </a:defRPr>
      </a:lvl6pPr>
      <a:lvl7pPr marL="3128620" algn="l" defTabSz="521437" rtl="0" eaLnBrk="1" latinLnBrk="0" hangingPunct="1">
        <a:defRPr sz="2100" kern="1200">
          <a:solidFill>
            <a:schemeClr val="tx1"/>
          </a:solidFill>
          <a:latin typeface="+mn-lt"/>
          <a:ea typeface="+mn-ea"/>
          <a:cs typeface="+mn-cs"/>
        </a:defRPr>
      </a:lvl7pPr>
      <a:lvl8pPr marL="3650056" algn="l" defTabSz="521437" rtl="0" eaLnBrk="1" latinLnBrk="0" hangingPunct="1">
        <a:defRPr sz="2100" kern="1200">
          <a:solidFill>
            <a:schemeClr val="tx1"/>
          </a:solidFill>
          <a:latin typeface="+mn-lt"/>
          <a:ea typeface="+mn-ea"/>
          <a:cs typeface="+mn-cs"/>
        </a:defRPr>
      </a:lvl8pPr>
      <a:lvl9pPr marL="4171493" algn="l" defTabSz="521437"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methods4educationalleadershipresearch.or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5002" y="1664578"/>
            <a:ext cx="9437450" cy="3421772"/>
          </a:xfrm>
          <a:prstGeom prst="rect">
            <a:avLst/>
          </a:prstGeom>
        </p:spPr>
        <p:txBody>
          <a:bodyPr>
            <a:normAutofit fontScale="85000" lnSpcReduction="20000"/>
          </a:bodyPr>
          <a:lstStyle>
            <a:lvl1pPr algn="ctr" defTabSz="521437" rtl="0" eaLnBrk="1" latinLnBrk="0" hangingPunct="1">
              <a:spcBef>
                <a:spcPct val="0"/>
              </a:spcBef>
              <a:buNone/>
              <a:defRPr sz="5000" kern="1200">
                <a:solidFill>
                  <a:schemeClr val="tx1"/>
                </a:solidFill>
                <a:latin typeface="+mj-lt"/>
                <a:ea typeface="+mj-ea"/>
                <a:cs typeface="+mj-cs"/>
              </a:defRPr>
            </a:lvl1pPr>
          </a:lstStyle>
          <a:p>
            <a:r>
              <a:rPr lang="en-GB" sz="4400" b="1" dirty="0">
                <a:solidFill>
                  <a:srgbClr val="E30022"/>
                </a:solidFill>
                <a:latin typeface="Helvetica"/>
                <a:cs typeface="Helvetica"/>
              </a:rPr>
              <a:t>C</a:t>
            </a:r>
            <a:r>
              <a:rPr lang="en-US" sz="4400" b="1" dirty="0" err="1" smtClean="0">
                <a:solidFill>
                  <a:srgbClr val="E30022"/>
                </a:solidFill>
                <a:latin typeface="Helvetica"/>
                <a:cs typeface="Helvetica"/>
              </a:rPr>
              <a:t>ritical</a:t>
            </a:r>
            <a:r>
              <a:rPr lang="en-US" sz="4400" b="1" dirty="0" smtClean="0">
                <a:solidFill>
                  <a:srgbClr val="E30022"/>
                </a:solidFill>
                <a:latin typeface="Helvetica"/>
                <a:cs typeface="Helvetica"/>
              </a:rPr>
              <a:t> conversations </a:t>
            </a:r>
            <a:r>
              <a:rPr lang="en-GB" sz="4400" b="1" dirty="0" smtClean="0">
                <a:solidFill>
                  <a:srgbClr val="E30022"/>
                </a:solidFill>
                <a:latin typeface="Helvetica"/>
                <a:cs typeface="Helvetica"/>
              </a:rPr>
              <a:t>about how to research</a:t>
            </a:r>
            <a:r>
              <a:rPr lang="en-US" sz="4400" b="1" dirty="0" smtClean="0">
                <a:solidFill>
                  <a:srgbClr val="E30022"/>
                </a:solidFill>
                <a:latin typeface="Helvetica"/>
                <a:cs typeface="Helvetica"/>
              </a:rPr>
              <a:t> educational leadership</a:t>
            </a:r>
          </a:p>
          <a:p>
            <a:endParaRPr lang="en-US" sz="4400" b="1" dirty="0" smtClean="0">
              <a:solidFill>
                <a:srgbClr val="E30022"/>
              </a:solidFill>
              <a:latin typeface="Helvetica"/>
              <a:cs typeface="Helvetica"/>
            </a:endParaRPr>
          </a:p>
          <a:p>
            <a:r>
              <a:rPr lang="en-GB" sz="4000" dirty="0"/>
              <a:t>Welcome to our discussion and workshop </a:t>
            </a:r>
            <a:r>
              <a:rPr lang="en-GB" sz="4000" dirty="0" smtClean="0"/>
              <a:t>session</a:t>
            </a:r>
          </a:p>
          <a:p>
            <a:endParaRPr lang="en-GB" sz="4000" b="1" dirty="0" smtClean="0">
              <a:solidFill>
                <a:srgbClr val="E30022"/>
              </a:solidFill>
              <a:latin typeface="Helvetica"/>
              <a:cs typeface="Helvetica"/>
            </a:endParaRPr>
          </a:p>
          <a:p>
            <a:r>
              <a:rPr lang="en-GB" sz="4000" b="1" dirty="0" smtClean="0">
                <a:solidFill>
                  <a:srgbClr val="E30022"/>
                </a:solidFill>
                <a:latin typeface="Helvetica"/>
                <a:cs typeface="Helvetica"/>
              </a:rPr>
              <a:t>The Educational Leadership SIG</a:t>
            </a:r>
          </a:p>
          <a:p>
            <a:r>
              <a:rPr lang="en-GB" sz="4000" b="1" dirty="0" smtClean="0">
                <a:solidFill>
                  <a:srgbClr val="E30022"/>
                </a:solidFill>
                <a:latin typeface="Helvetica"/>
                <a:cs typeface="Helvetica"/>
              </a:rPr>
              <a:t>#</a:t>
            </a:r>
            <a:r>
              <a:rPr lang="en-GB" sz="4000" b="1" dirty="0" err="1" smtClean="0">
                <a:solidFill>
                  <a:srgbClr val="E30022"/>
                </a:solidFill>
                <a:latin typeface="Helvetica"/>
                <a:cs typeface="Helvetica"/>
              </a:rPr>
              <a:t>edleadres</a:t>
            </a:r>
            <a:endParaRPr lang="en-US" sz="4400" b="1" dirty="0">
              <a:solidFill>
                <a:srgbClr val="E30022"/>
              </a:solidFill>
              <a:latin typeface="Helvetica"/>
              <a:cs typeface="Helvetica"/>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8196" y="6565693"/>
            <a:ext cx="2804714" cy="629586"/>
          </a:xfrm>
          <a:prstGeom prst="rect">
            <a:avLst/>
          </a:prstGeom>
        </p:spPr>
      </p:pic>
    </p:spTree>
    <p:extLst>
      <p:ext uri="{BB962C8B-B14F-4D97-AF65-F5344CB8AC3E}">
        <p14:creationId xmlns:p14="http://schemas.microsoft.com/office/powerpoint/2010/main" val="2426446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3832" y="717794"/>
            <a:ext cx="2621280" cy="4850041"/>
          </a:xfrm>
        </p:spPr>
        <p:txBody>
          <a:bodyPr/>
          <a:lstStyle/>
          <a:p>
            <a:pPr marL="0" indent="0" algn="ctr">
              <a:buNone/>
            </a:pPr>
            <a:r>
              <a:rPr lang="en-GB" sz="1600" b="1" dirty="0" smtClean="0"/>
              <a:t>Past: </a:t>
            </a:r>
            <a:r>
              <a:rPr lang="en-GB" sz="1600" dirty="0" smtClean="0"/>
              <a:t>Critical conversation between educational leaders and researchers –April 26</a:t>
            </a:r>
            <a:r>
              <a:rPr lang="en-GB" sz="1600" baseline="30000" dirty="0" smtClean="0"/>
              <a:t>th</a:t>
            </a:r>
            <a:r>
              <a:rPr lang="en-GB" sz="1600" dirty="0" smtClean="0"/>
              <a:t> at Newcastle University – identified contemporary issues and reviewed appropriate methodologies</a:t>
            </a:r>
          </a:p>
          <a:p>
            <a:pPr marL="0" indent="0" algn="ctr">
              <a:buNone/>
            </a:pPr>
            <a:endParaRPr lang="en-GB" sz="1600" dirty="0" smtClean="0"/>
          </a:p>
          <a:p>
            <a:pPr marL="0" indent="0" algn="ctr">
              <a:buNone/>
            </a:pPr>
            <a:endParaRPr lang="en-GB" sz="1600" dirty="0"/>
          </a:p>
          <a:p>
            <a:pPr marL="0" indent="0" algn="ctr">
              <a:buNone/>
            </a:pPr>
            <a:r>
              <a:rPr lang="en-GB" sz="1600" b="1" dirty="0" smtClean="0"/>
              <a:t>Present: </a:t>
            </a:r>
            <a:r>
              <a:rPr lang="en-GB" sz="1600" dirty="0" smtClean="0"/>
              <a:t>Critical </a:t>
            </a:r>
            <a:r>
              <a:rPr lang="en-GB" sz="1600" dirty="0"/>
              <a:t>conversations about how to research educational leadership: A workshop for early career </a:t>
            </a:r>
            <a:r>
              <a:rPr lang="en-GB" sz="1600" dirty="0" smtClean="0"/>
              <a:t>researchers </a:t>
            </a:r>
          </a:p>
          <a:p>
            <a:pPr marL="0" indent="0" algn="ctr">
              <a:buNone/>
            </a:pPr>
            <a:r>
              <a:rPr lang="en-GB" sz="1600" dirty="0" err="1" smtClean="0"/>
              <a:t>Thur</a:t>
            </a:r>
            <a:r>
              <a:rPr lang="en-GB" sz="1600" dirty="0" smtClean="0"/>
              <a:t> </a:t>
            </a:r>
            <a:r>
              <a:rPr lang="en-GB" sz="1600" dirty="0"/>
              <a:t>15th </a:t>
            </a:r>
            <a:r>
              <a:rPr lang="en-GB" sz="1600" dirty="0" smtClean="0"/>
              <a:t>September at BERA Leeds (10.05-11.35am)</a:t>
            </a:r>
          </a:p>
          <a:p>
            <a:pPr marL="0" indent="0" algn="ctr">
              <a:buNone/>
            </a:pPr>
            <a:endParaRPr lang="en-GB" sz="1600" dirty="0" smtClean="0"/>
          </a:p>
          <a:p>
            <a:pPr marL="0" indent="0" algn="ctr">
              <a:buNone/>
            </a:pPr>
            <a:endParaRPr lang="en-GB" sz="1600" b="1" dirty="0"/>
          </a:p>
          <a:p>
            <a:pPr marL="0" indent="0" algn="ctr">
              <a:buNone/>
            </a:pPr>
            <a:r>
              <a:rPr lang="en-GB" sz="1600" b="1" dirty="0" smtClean="0"/>
              <a:t>Future: </a:t>
            </a:r>
            <a:r>
              <a:rPr lang="en-GB" sz="1600" dirty="0" smtClean="0"/>
              <a:t>Special issue </a:t>
            </a:r>
            <a:r>
              <a:rPr lang="en-GB" sz="1600" i="1" dirty="0" smtClean="0"/>
              <a:t>Management in Education</a:t>
            </a:r>
            <a:r>
              <a:rPr lang="en-GB" sz="1600" dirty="0" smtClean="0"/>
              <a:t> journal (Spring 2017)</a:t>
            </a:r>
            <a:endParaRPr lang="en-GB" sz="1600" dirty="0"/>
          </a:p>
          <a:p>
            <a:pPr marL="0" indent="0" algn="ctr">
              <a:buNone/>
            </a:pPr>
            <a:endParaRPr lang="en-GB" sz="2000" b="1" i="1" dirty="0"/>
          </a:p>
        </p:txBody>
      </p:sp>
      <p:sp>
        <p:nvSpPr>
          <p:cNvPr id="5" name="Rectangle 4"/>
          <p:cNvSpPr/>
          <p:nvPr/>
        </p:nvSpPr>
        <p:spPr>
          <a:xfrm>
            <a:off x="141288" y="0"/>
            <a:ext cx="10431622" cy="457200"/>
          </a:xfrm>
          <a:prstGeom prst="rect">
            <a:avLst/>
          </a:prstGeom>
          <a:solidFill>
            <a:schemeClr val="bg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69704" y="-60960"/>
            <a:ext cx="10403206" cy="793237"/>
          </a:xfrm>
        </p:spPr>
        <p:txBody>
          <a:bodyPr/>
          <a:lstStyle/>
          <a:p>
            <a:r>
              <a:rPr lang="en-GB" sz="2800" dirty="0" smtClean="0">
                <a:latin typeface="Cooper Black" panose="0208090404030B020404" pitchFamily="18" charset="0"/>
              </a:rPr>
              <a:t>What are we doing in the </a:t>
            </a:r>
            <a:r>
              <a:rPr lang="en-GB" sz="2800" b="1" i="1" dirty="0" smtClean="0">
                <a:latin typeface="Cooper Black" panose="0208090404030B020404" pitchFamily="18" charset="0"/>
              </a:rPr>
              <a:t>Educational Leadership</a:t>
            </a:r>
            <a:r>
              <a:rPr lang="en-GB" sz="2800" dirty="0" smtClean="0">
                <a:latin typeface="Cooper Black" panose="0208090404030B020404" pitchFamily="18" charset="0"/>
              </a:rPr>
              <a:t> SIG?</a:t>
            </a:r>
            <a:endParaRPr lang="en-GB" sz="2800" dirty="0">
              <a:latin typeface="Cooper Black" panose="0208090404030B0204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196" y="6565693"/>
            <a:ext cx="2804714" cy="629586"/>
          </a:xfrm>
          <a:prstGeom prst="rect">
            <a:avLst/>
          </a:prstGeom>
        </p:spPr>
      </p:pic>
      <p:sp>
        <p:nvSpPr>
          <p:cNvPr id="7" name="Content Placeholder 2"/>
          <p:cNvSpPr txBox="1">
            <a:spLocks/>
          </p:cNvSpPr>
          <p:nvPr/>
        </p:nvSpPr>
        <p:spPr>
          <a:xfrm>
            <a:off x="7239000" y="1249680"/>
            <a:ext cx="3333910" cy="4667918"/>
          </a:xfrm>
          <a:prstGeom prst="rect">
            <a:avLst/>
          </a:prstGeom>
        </p:spPr>
        <p:txBody>
          <a:bodyPr/>
          <a:lstStyle>
            <a:lvl1pPr marL="391077" indent="-391077" algn="l" defTabSz="521437" rtl="0" eaLnBrk="1" latinLnBrk="0" hangingPunct="1">
              <a:spcBef>
                <a:spcPct val="20000"/>
              </a:spcBef>
              <a:buFont typeface="Arial"/>
              <a:buChar char="•"/>
              <a:defRPr sz="3600" kern="1200">
                <a:solidFill>
                  <a:schemeClr val="tx1"/>
                </a:solidFill>
                <a:latin typeface="+mn-lt"/>
                <a:ea typeface="+mn-ea"/>
                <a:cs typeface="+mn-cs"/>
              </a:defRPr>
            </a:lvl1pPr>
            <a:lvl2pPr marL="847334" indent="-325898" algn="l" defTabSz="521437" rtl="0" eaLnBrk="1" latinLnBrk="0" hangingPunct="1">
              <a:spcBef>
                <a:spcPct val="20000"/>
              </a:spcBef>
              <a:buFont typeface="Arial"/>
              <a:buChar char="–"/>
              <a:defRPr sz="3200" kern="1200">
                <a:solidFill>
                  <a:schemeClr val="tx1"/>
                </a:solidFill>
                <a:latin typeface="+mn-lt"/>
                <a:ea typeface="+mn-ea"/>
                <a:cs typeface="+mn-cs"/>
              </a:defRPr>
            </a:lvl2pPr>
            <a:lvl3pPr marL="1303592" indent="-260718" algn="l" defTabSz="521437" rtl="0" eaLnBrk="1" latinLnBrk="0" hangingPunct="1">
              <a:spcBef>
                <a:spcPct val="20000"/>
              </a:spcBef>
              <a:buFont typeface="Arial"/>
              <a:buChar char="•"/>
              <a:defRPr sz="2700" kern="1200">
                <a:solidFill>
                  <a:schemeClr val="tx1"/>
                </a:solidFill>
                <a:latin typeface="+mn-lt"/>
                <a:ea typeface="+mn-ea"/>
                <a:cs typeface="+mn-cs"/>
              </a:defRPr>
            </a:lvl3pPr>
            <a:lvl4pPr marL="1825028" indent="-260718" algn="l" defTabSz="521437" rtl="0" eaLnBrk="1" latinLnBrk="0" hangingPunct="1">
              <a:spcBef>
                <a:spcPct val="20000"/>
              </a:spcBef>
              <a:buFont typeface="Arial"/>
              <a:buChar char="–"/>
              <a:defRPr sz="2300" kern="1200">
                <a:solidFill>
                  <a:schemeClr val="tx1"/>
                </a:solidFill>
                <a:latin typeface="+mn-lt"/>
                <a:ea typeface="+mn-ea"/>
                <a:cs typeface="+mn-cs"/>
              </a:defRPr>
            </a:lvl4pPr>
            <a:lvl5pPr marL="2346465" indent="-260718" algn="l" defTabSz="521437" rtl="0" eaLnBrk="1" latinLnBrk="0" hangingPunct="1">
              <a:spcBef>
                <a:spcPct val="20000"/>
              </a:spcBef>
              <a:buFont typeface="Arial"/>
              <a:buChar char="»"/>
              <a:defRPr sz="2300" kern="1200">
                <a:solidFill>
                  <a:schemeClr val="tx1"/>
                </a:solidFill>
                <a:latin typeface="+mn-lt"/>
                <a:ea typeface="+mn-ea"/>
                <a:cs typeface="+mn-cs"/>
              </a:defRPr>
            </a:lvl5pPr>
            <a:lvl6pPr marL="2867901" indent="-260718" algn="l" defTabSz="521437" rtl="0" eaLnBrk="1" latinLnBrk="0" hangingPunct="1">
              <a:spcBef>
                <a:spcPct val="20000"/>
              </a:spcBef>
              <a:buFont typeface="Arial"/>
              <a:buChar char="•"/>
              <a:defRPr sz="2300" kern="1200">
                <a:solidFill>
                  <a:schemeClr val="tx1"/>
                </a:solidFill>
                <a:latin typeface="+mn-lt"/>
                <a:ea typeface="+mn-ea"/>
                <a:cs typeface="+mn-cs"/>
              </a:defRPr>
            </a:lvl6pPr>
            <a:lvl7pPr marL="3389338" indent="-260718" algn="l" defTabSz="521437" rtl="0" eaLnBrk="1" latinLnBrk="0" hangingPunct="1">
              <a:spcBef>
                <a:spcPct val="20000"/>
              </a:spcBef>
              <a:buFont typeface="Arial"/>
              <a:buChar char="•"/>
              <a:defRPr sz="2300" kern="1200">
                <a:solidFill>
                  <a:schemeClr val="tx1"/>
                </a:solidFill>
                <a:latin typeface="+mn-lt"/>
                <a:ea typeface="+mn-ea"/>
                <a:cs typeface="+mn-cs"/>
              </a:defRPr>
            </a:lvl7pPr>
            <a:lvl8pPr marL="3910775" indent="-260718" algn="l" defTabSz="521437" rtl="0" eaLnBrk="1" latinLnBrk="0" hangingPunct="1">
              <a:spcBef>
                <a:spcPct val="20000"/>
              </a:spcBef>
              <a:buFont typeface="Arial"/>
              <a:buChar char="•"/>
              <a:defRPr sz="2300" kern="1200">
                <a:solidFill>
                  <a:schemeClr val="tx1"/>
                </a:solidFill>
                <a:latin typeface="+mn-lt"/>
                <a:ea typeface="+mn-ea"/>
                <a:cs typeface="+mn-cs"/>
              </a:defRPr>
            </a:lvl8pPr>
            <a:lvl9pPr marL="4432211" indent="-260718" algn="l" defTabSz="521437" rtl="0" eaLnBrk="1" latinLnBrk="0" hangingPunct="1">
              <a:spcBef>
                <a:spcPct val="20000"/>
              </a:spcBef>
              <a:buFont typeface="Arial"/>
              <a:buChar char="•"/>
              <a:defRPr sz="2300" kern="1200">
                <a:solidFill>
                  <a:schemeClr val="tx1"/>
                </a:solidFill>
                <a:latin typeface="+mn-lt"/>
                <a:ea typeface="+mn-ea"/>
                <a:cs typeface="+mn-cs"/>
              </a:defRPr>
            </a:lvl9pPr>
          </a:lstStyle>
          <a:p>
            <a:pPr marL="0" indent="0">
              <a:buNone/>
            </a:pPr>
            <a:r>
              <a:rPr lang="en-GB" sz="1800" b="1" dirty="0" smtClean="0"/>
              <a:t>We are committing to: </a:t>
            </a:r>
          </a:p>
          <a:p>
            <a:r>
              <a:rPr lang="en-GB" sz="1800" dirty="0" smtClean="0"/>
              <a:t>Generate research </a:t>
            </a:r>
            <a:r>
              <a:rPr lang="en-GB" sz="1800" dirty="0"/>
              <a:t>which has </a:t>
            </a:r>
            <a:r>
              <a:rPr lang="en-GB" sz="1800" dirty="0" smtClean="0"/>
              <a:t>utility and currency</a:t>
            </a:r>
          </a:p>
          <a:p>
            <a:r>
              <a:rPr lang="en-GB" sz="1800" dirty="0" smtClean="0"/>
              <a:t>Provide </a:t>
            </a:r>
            <a:r>
              <a:rPr lang="en-GB" sz="1800" dirty="0"/>
              <a:t>evidence as to </a:t>
            </a:r>
            <a:r>
              <a:rPr lang="en-GB" sz="1800" dirty="0" smtClean="0"/>
              <a:t>how educational leadership is effective</a:t>
            </a:r>
          </a:p>
          <a:p>
            <a:r>
              <a:rPr lang="en-GB" sz="1800" dirty="0"/>
              <a:t>Think more about we can say about leadership as capacity building</a:t>
            </a:r>
          </a:p>
          <a:p>
            <a:r>
              <a:rPr lang="en-GB" sz="1800" dirty="0" smtClean="0"/>
              <a:t>Look for </a:t>
            </a:r>
            <a:r>
              <a:rPr lang="en-GB" sz="1800" dirty="0" err="1" smtClean="0"/>
              <a:t>interdisciplinarity</a:t>
            </a:r>
            <a:r>
              <a:rPr lang="en-GB" sz="1800" dirty="0" smtClean="0"/>
              <a:t> </a:t>
            </a:r>
            <a:r>
              <a:rPr lang="en-GB" sz="1800" dirty="0"/>
              <a:t>to help </a:t>
            </a:r>
            <a:r>
              <a:rPr lang="en-GB" sz="1800" dirty="0" smtClean="0"/>
              <a:t>us theorise</a:t>
            </a:r>
          </a:p>
          <a:p>
            <a:r>
              <a:rPr lang="en-GB" sz="1800" dirty="0"/>
              <a:t>C</a:t>
            </a:r>
            <a:r>
              <a:rPr lang="en-GB" sz="1800" dirty="0" smtClean="0"/>
              <a:t>reate space </a:t>
            </a:r>
            <a:r>
              <a:rPr lang="en-GB" sz="1800" dirty="0"/>
              <a:t>and time to work </a:t>
            </a:r>
            <a:r>
              <a:rPr lang="en-GB" sz="1800" dirty="0" smtClean="0"/>
              <a:t>together</a:t>
            </a:r>
          </a:p>
          <a:p>
            <a:r>
              <a:rPr lang="en-GB" sz="1800" dirty="0" smtClean="0"/>
              <a:t>Explain and defend </a:t>
            </a:r>
            <a:r>
              <a:rPr lang="en-GB" sz="1800" dirty="0"/>
              <a:t>the robustness of our </a:t>
            </a:r>
            <a:r>
              <a:rPr lang="en-GB" sz="1800" dirty="0" smtClean="0"/>
              <a:t>research</a:t>
            </a:r>
          </a:p>
          <a:p>
            <a:pPr marL="0" indent="0" algn="ctr">
              <a:buFont typeface="Arial"/>
              <a:buNone/>
            </a:pPr>
            <a:endParaRPr lang="en-GB" sz="2800" b="1" i="1" dirty="0"/>
          </a:p>
        </p:txBody>
      </p:sp>
      <p:sp>
        <p:nvSpPr>
          <p:cNvPr id="8" name="Rectangle 7"/>
          <p:cNvSpPr/>
          <p:nvPr/>
        </p:nvSpPr>
        <p:spPr>
          <a:xfrm>
            <a:off x="7239000" y="1249680"/>
            <a:ext cx="3333910" cy="4667918"/>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Vertical Scroll 9"/>
          <p:cNvSpPr/>
          <p:nvPr/>
        </p:nvSpPr>
        <p:spPr>
          <a:xfrm>
            <a:off x="2590800" y="457200"/>
            <a:ext cx="5142510" cy="5966086"/>
          </a:xfrm>
          <a:prstGeom prst="verticalScrol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b="1" dirty="0" smtClean="0">
                <a:solidFill>
                  <a:schemeClr val="tx1"/>
                </a:solidFill>
              </a:rPr>
              <a:t>Join us at: </a:t>
            </a:r>
          </a:p>
          <a:p>
            <a:pPr algn="ctr"/>
            <a:endParaRPr lang="en-GB" sz="1800" b="1" dirty="0" smtClean="0">
              <a:solidFill>
                <a:schemeClr val="tx1"/>
              </a:solidFill>
            </a:endParaRPr>
          </a:p>
          <a:p>
            <a:pPr algn="ctr"/>
            <a:r>
              <a:rPr lang="en-GB" sz="1800" b="1" dirty="0" smtClean="0">
                <a:solidFill>
                  <a:schemeClr val="tx1"/>
                </a:solidFill>
              </a:rPr>
              <a:t>Our sessions at BERA Leeds</a:t>
            </a:r>
          </a:p>
          <a:p>
            <a:r>
              <a:rPr lang="en-GB" sz="1800" i="1" dirty="0" smtClean="0"/>
              <a:t>Leadership </a:t>
            </a:r>
            <a:r>
              <a:rPr lang="en-GB" sz="1800" i="1" dirty="0"/>
              <a:t>as a relational endeavour</a:t>
            </a:r>
            <a:r>
              <a:rPr lang="en-GB" sz="1800" dirty="0"/>
              <a:t> </a:t>
            </a:r>
            <a:endParaRPr lang="en-GB" sz="1800" dirty="0" smtClean="0"/>
          </a:p>
          <a:p>
            <a:r>
              <a:rPr lang="en-GB" sz="1800" dirty="0" smtClean="0"/>
              <a:t>Tues </a:t>
            </a:r>
            <a:r>
              <a:rPr lang="en-GB" sz="1800" dirty="0"/>
              <a:t>13th 11.00-12.30pm </a:t>
            </a:r>
          </a:p>
          <a:p>
            <a:r>
              <a:rPr lang="en-GB" sz="1800" i="1" dirty="0"/>
              <a:t>Leaders dealing with accountability </a:t>
            </a:r>
            <a:endParaRPr lang="en-GB" sz="1800" i="1" dirty="0" smtClean="0"/>
          </a:p>
          <a:p>
            <a:r>
              <a:rPr lang="en-GB" sz="1800" dirty="0" smtClean="0"/>
              <a:t>Tues </a:t>
            </a:r>
            <a:r>
              <a:rPr lang="en-GB" sz="1800" dirty="0"/>
              <a:t>13th 3.50-5.20pm </a:t>
            </a:r>
          </a:p>
          <a:p>
            <a:r>
              <a:rPr lang="en-GB" sz="1800" i="1" dirty="0" smtClean="0">
                <a:solidFill>
                  <a:schemeClr val="bg1"/>
                </a:solidFill>
              </a:rPr>
              <a:t>Changing </a:t>
            </a:r>
            <a:r>
              <a:rPr lang="en-GB" sz="1800" i="1" dirty="0">
                <a:solidFill>
                  <a:schemeClr val="bg1"/>
                </a:solidFill>
              </a:rPr>
              <a:t>landscapes for leadership and agency </a:t>
            </a:r>
            <a:r>
              <a:rPr lang="en-GB" sz="1800" dirty="0">
                <a:solidFill>
                  <a:schemeClr val="bg1"/>
                </a:solidFill>
              </a:rPr>
              <a:t> </a:t>
            </a:r>
          </a:p>
          <a:p>
            <a:r>
              <a:rPr lang="en-GB" sz="1800" dirty="0">
                <a:solidFill>
                  <a:schemeClr val="bg1"/>
                </a:solidFill>
              </a:rPr>
              <a:t>Wed 14th 3.35-5.05pm</a:t>
            </a:r>
          </a:p>
          <a:p>
            <a:r>
              <a:rPr lang="en-GB" sz="1800" i="1" dirty="0">
                <a:solidFill>
                  <a:schemeClr val="bg1"/>
                </a:solidFill>
              </a:rPr>
              <a:t>Perceptions of leadership development</a:t>
            </a:r>
            <a:r>
              <a:rPr lang="en-GB" sz="1800" dirty="0">
                <a:solidFill>
                  <a:schemeClr val="bg1"/>
                </a:solidFill>
              </a:rPr>
              <a:t> </a:t>
            </a:r>
          </a:p>
          <a:p>
            <a:r>
              <a:rPr lang="en-GB" sz="1800" dirty="0">
                <a:solidFill>
                  <a:schemeClr val="bg1"/>
                </a:solidFill>
              </a:rPr>
              <a:t>Wed 14th 5.15-6.00pm</a:t>
            </a:r>
            <a:r>
              <a:rPr lang="en-GB" sz="1800" dirty="0"/>
              <a:t> </a:t>
            </a:r>
          </a:p>
          <a:p>
            <a:r>
              <a:rPr lang="en-GB" sz="1800" b="1" i="1" dirty="0">
                <a:solidFill>
                  <a:srgbClr val="FF0000"/>
                </a:solidFill>
              </a:rPr>
              <a:t>The role of Enquiry in informing leadership </a:t>
            </a:r>
          </a:p>
          <a:p>
            <a:r>
              <a:rPr lang="en-GB" sz="1800" b="1" dirty="0" err="1">
                <a:solidFill>
                  <a:srgbClr val="FF0000"/>
                </a:solidFill>
              </a:rPr>
              <a:t>Thur</a:t>
            </a:r>
            <a:r>
              <a:rPr lang="en-GB" sz="1800" b="1" dirty="0">
                <a:solidFill>
                  <a:srgbClr val="FF0000"/>
                </a:solidFill>
              </a:rPr>
              <a:t> 15th 2.30-4.00pm </a:t>
            </a:r>
            <a:endParaRPr lang="en-GB" sz="1800" b="1" dirty="0" smtClean="0">
              <a:solidFill>
                <a:srgbClr val="FF0000"/>
              </a:solidFill>
            </a:endParaRPr>
          </a:p>
          <a:p>
            <a:pPr algn="ctr"/>
            <a:r>
              <a:rPr lang="en-GB" sz="1800" b="1" dirty="0" smtClean="0">
                <a:solidFill>
                  <a:schemeClr val="tx1"/>
                </a:solidFill>
              </a:rPr>
              <a:t>Our SIG </a:t>
            </a:r>
            <a:r>
              <a:rPr lang="en-GB" sz="1800" b="1" dirty="0">
                <a:solidFill>
                  <a:schemeClr val="tx1"/>
                </a:solidFill>
              </a:rPr>
              <a:t>social/meal </a:t>
            </a:r>
            <a:endParaRPr lang="en-GB" sz="1800" b="1" dirty="0" smtClean="0">
              <a:solidFill>
                <a:schemeClr val="tx1"/>
              </a:solidFill>
            </a:endParaRPr>
          </a:p>
          <a:p>
            <a:r>
              <a:rPr lang="en-GB" sz="1800" dirty="0" smtClean="0"/>
              <a:t>Tues 13</a:t>
            </a:r>
            <a:r>
              <a:rPr lang="en-GB" sz="1800" baseline="30000" dirty="0" smtClean="0"/>
              <a:t>th</a:t>
            </a:r>
            <a:r>
              <a:rPr lang="en-GB" sz="1800" dirty="0" smtClean="0"/>
              <a:t> 7.30pm </a:t>
            </a:r>
          </a:p>
          <a:p>
            <a:pPr algn="ctr"/>
            <a:r>
              <a:rPr lang="en-GB" sz="1800" b="1" dirty="0" smtClean="0">
                <a:solidFill>
                  <a:schemeClr val="tx1"/>
                </a:solidFill>
              </a:rPr>
              <a:t>Our SIG forum </a:t>
            </a:r>
          </a:p>
          <a:p>
            <a:r>
              <a:rPr lang="en-GB" sz="1800" dirty="0" smtClean="0"/>
              <a:t>Wed </a:t>
            </a:r>
            <a:r>
              <a:rPr lang="en-GB" sz="1800" dirty="0"/>
              <a:t>14th </a:t>
            </a:r>
            <a:r>
              <a:rPr lang="en-GB" sz="1800" dirty="0" smtClean="0"/>
              <a:t>2.35-3.25pm</a:t>
            </a:r>
          </a:p>
          <a:p>
            <a:pPr algn="ctr"/>
            <a:r>
              <a:rPr lang="en-GB" sz="1800" b="1" dirty="0" smtClean="0">
                <a:solidFill>
                  <a:schemeClr val="tx1"/>
                </a:solidFill>
              </a:rPr>
              <a:t>By twitter: #</a:t>
            </a:r>
            <a:r>
              <a:rPr lang="en-GB" sz="1800" b="1" dirty="0" err="1" smtClean="0">
                <a:solidFill>
                  <a:schemeClr val="tx1"/>
                </a:solidFill>
              </a:rPr>
              <a:t>edleadres</a:t>
            </a:r>
            <a:endParaRPr lang="en-GB" sz="1800" b="1" dirty="0">
              <a:solidFill>
                <a:schemeClr val="tx1"/>
              </a:solidFill>
            </a:endParaRPr>
          </a:p>
          <a:p>
            <a:endParaRPr lang="en-GB" sz="1600" dirty="0"/>
          </a:p>
        </p:txBody>
      </p:sp>
      <p:sp>
        <p:nvSpPr>
          <p:cNvPr id="11" name="Down Arrow 10"/>
          <p:cNvSpPr/>
          <p:nvPr/>
        </p:nvSpPr>
        <p:spPr>
          <a:xfrm>
            <a:off x="1252896" y="2545876"/>
            <a:ext cx="350520" cy="48920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Down Arrow 11"/>
          <p:cNvSpPr/>
          <p:nvPr/>
        </p:nvSpPr>
        <p:spPr>
          <a:xfrm>
            <a:off x="1252896" y="4969104"/>
            <a:ext cx="350520" cy="48920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TextBox 13"/>
          <p:cNvSpPr txBox="1"/>
          <p:nvPr/>
        </p:nvSpPr>
        <p:spPr>
          <a:xfrm>
            <a:off x="443584" y="6518848"/>
            <a:ext cx="4718471" cy="723275"/>
          </a:xfrm>
          <a:prstGeom prst="rect">
            <a:avLst/>
          </a:prstGeom>
          <a:noFill/>
        </p:spPr>
        <p:txBody>
          <a:bodyPr wrap="none" rtlCol="0">
            <a:spAutoFit/>
          </a:bodyPr>
          <a:lstStyle/>
          <a:p>
            <a:r>
              <a:rPr lang="en-GB" sz="2000" b="1" dirty="0" smtClean="0"/>
              <a:t>SIG co-convenors: </a:t>
            </a:r>
            <a:r>
              <a:rPr lang="en-GB" sz="2000" dirty="0" smtClean="0"/>
              <a:t>Alison Fox and Anna Reid</a:t>
            </a:r>
          </a:p>
          <a:p>
            <a:endParaRPr lang="en-GB" dirty="0"/>
          </a:p>
        </p:txBody>
      </p:sp>
    </p:spTree>
    <p:extLst>
      <p:ext uri="{BB962C8B-B14F-4D97-AF65-F5344CB8AC3E}">
        <p14:creationId xmlns:p14="http://schemas.microsoft.com/office/powerpoint/2010/main" val="184564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Reviewing our aims ...</a:t>
            </a:r>
            <a:endParaRPr lang="en-GB" dirty="0"/>
          </a:p>
        </p:txBody>
      </p:sp>
      <p:sp>
        <p:nvSpPr>
          <p:cNvPr id="3" name="Content Placeholder 2"/>
          <p:cNvSpPr>
            <a:spLocks noGrp="1"/>
          </p:cNvSpPr>
          <p:nvPr>
            <p:ph idx="1"/>
          </p:nvPr>
        </p:nvSpPr>
        <p:spPr>
          <a:xfrm>
            <a:off x="534432" y="1688466"/>
            <a:ext cx="9619774" cy="4991131"/>
          </a:xfrm>
        </p:spPr>
        <p:txBody>
          <a:bodyPr/>
          <a:lstStyle/>
          <a:p>
            <a:r>
              <a:rPr lang="en-GB" dirty="0" smtClean="0"/>
              <a:t>To </a:t>
            </a:r>
            <a:r>
              <a:rPr lang="en-GB" dirty="0"/>
              <a:t>scope current contemporary educational leadership issues</a:t>
            </a:r>
          </a:p>
          <a:p>
            <a:r>
              <a:rPr lang="en-GB" dirty="0"/>
              <a:t>To map the range of methods being used to address these (including novel methods to try)</a:t>
            </a:r>
          </a:p>
          <a:p>
            <a:r>
              <a:rPr lang="en-GB" dirty="0"/>
              <a:t>To identify possible research agendas to </a:t>
            </a:r>
            <a:r>
              <a:rPr lang="en-GB" dirty="0" smtClean="0"/>
              <a:t>follow</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8196" y="6565693"/>
            <a:ext cx="2804714" cy="629586"/>
          </a:xfrm>
          <a:prstGeom prst="rect">
            <a:avLst/>
          </a:prstGeom>
        </p:spPr>
      </p:pic>
    </p:spTree>
    <p:extLst>
      <p:ext uri="{BB962C8B-B14F-4D97-AF65-F5344CB8AC3E}">
        <p14:creationId xmlns:p14="http://schemas.microsoft.com/office/powerpoint/2010/main" val="2844289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Format of the session</a:t>
            </a:r>
            <a:endParaRPr lang="en-GB" dirty="0"/>
          </a:p>
        </p:txBody>
      </p:sp>
      <p:sp>
        <p:nvSpPr>
          <p:cNvPr id="3" name="Content Placeholder 2"/>
          <p:cNvSpPr>
            <a:spLocks noGrp="1"/>
          </p:cNvSpPr>
          <p:nvPr>
            <p:ph idx="1"/>
          </p:nvPr>
        </p:nvSpPr>
        <p:spPr>
          <a:xfrm>
            <a:off x="534432" y="1069341"/>
            <a:ext cx="9619774" cy="4991131"/>
          </a:xfrm>
        </p:spPr>
        <p:txBody>
          <a:bodyPr/>
          <a:lstStyle/>
          <a:p>
            <a:r>
              <a:rPr lang="en-GB" sz="2800" dirty="0" smtClean="0"/>
              <a:t>Panel made up of members of the SIG who attended the April event, speaking from their perspectives about 6 of the key themes arising (5 minutes stimulus talk followed by 5 minutes discussion)</a:t>
            </a:r>
          </a:p>
          <a:p>
            <a:r>
              <a:rPr lang="en-GB" sz="2800" dirty="0" smtClean="0"/>
              <a:t>Workshop in preparation for publishing in </a:t>
            </a:r>
            <a:r>
              <a:rPr lang="en-GB" sz="2800" i="1" dirty="0" smtClean="0"/>
              <a:t>Management in Education</a:t>
            </a:r>
            <a:r>
              <a:rPr lang="en-GB" sz="2800" dirty="0" smtClean="0"/>
              <a:t> led by Gerry </a:t>
            </a:r>
            <a:r>
              <a:rPr lang="en-GB" sz="2800" dirty="0" err="1" smtClean="0"/>
              <a:t>Cziernawski</a:t>
            </a:r>
            <a:r>
              <a:rPr lang="en-GB" sz="2800" dirty="0" smtClean="0"/>
              <a:t> (</a:t>
            </a:r>
            <a:r>
              <a:rPr lang="en-GB" sz="2800" dirty="0" err="1" smtClean="0"/>
              <a:t>MiE</a:t>
            </a:r>
            <a:r>
              <a:rPr lang="en-GB" sz="2800" dirty="0" smtClean="0"/>
              <a:t> editorial board) and Alison Fox (lead editor of the special issue)</a:t>
            </a:r>
          </a:p>
          <a:p>
            <a:pPr lvl="1"/>
            <a:r>
              <a:rPr lang="en-GB" sz="2800" dirty="0" smtClean="0"/>
              <a:t>Writing for publication (in general and specifically for the special issue)</a:t>
            </a:r>
          </a:p>
          <a:p>
            <a:pPr lvl="1"/>
            <a:r>
              <a:rPr lang="en-GB" sz="2800" dirty="0" smtClean="0"/>
              <a:t>Peer reviewing as part of the publication process (in general and specifically for the special issue) </a:t>
            </a:r>
            <a:endParaRPr lang="en-GB" sz="2800" dirty="0"/>
          </a:p>
        </p:txBody>
      </p:sp>
      <p:pic>
        <p:nvPicPr>
          <p:cNvPr id="4" name="Picture 3"/>
          <p:cNvPicPr>
            <a:picLocks noChangeAspect="1"/>
          </p:cNvPicPr>
          <p:nvPr/>
        </p:nvPicPr>
        <p:blipFill>
          <a:blip r:embed="rId2"/>
          <a:stretch>
            <a:fillRect/>
          </a:stretch>
        </p:blipFill>
        <p:spPr>
          <a:xfrm>
            <a:off x="5483056" y="6645369"/>
            <a:ext cx="2810500" cy="627942"/>
          </a:xfrm>
          <a:prstGeom prst="rect">
            <a:avLst/>
          </a:prstGeom>
        </p:spPr>
      </p:pic>
    </p:spTree>
    <p:extLst>
      <p:ext uri="{BB962C8B-B14F-4D97-AF65-F5344CB8AC3E}">
        <p14:creationId xmlns:p14="http://schemas.microsoft.com/office/powerpoint/2010/main" val="369319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can </a:t>
            </a:r>
            <a:r>
              <a:rPr lang="en-GB" dirty="0" smtClean="0"/>
              <a:t>we generate research which has utility and currency?' </a:t>
            </a:r>
            <a:br>
              <a:rPr lang="en-GB" dirty="0" smtClean="0"/>
            </a:br>
            <a:r>
              <a:rPr lang="en-GB" dirty="0" smtClean="0"/>
              <a:t/>
            </a:r>
            <a:br>
              <a:rPr lang="en-GB" dirty="0" smtClean="0"/>
            </a:br>
            <a:r>
              <a:rPr lang="en-GB" sz="3600" i="1" dirty="0" smtClean="0"/>
              <a:t>Led </a:t>
            </a:r>
            <a:r>
              <a:rPr lang="en-GB" sz="3600" i="1" dirty="0"/>
              <a:t>by </a:t>
            </a:r>
            <a:r>
              <a:rPr lang="en-GB" sz="3600" i="1" dirty="0" err="1" smtClean="0"/>
              <a:t>Mishel</a:t>
            </a:r>
            <a:r>
              <a:rPr lang="en-GB" sz="3600" i="1" dirty="0" smtClean="0"/>
              <a:t> </a:t>
            </a:r>
            <a:r>
              <a:rPr lang="en-GB" sz="3600" i="1" dirty="0" err="1" smtClean="0"/>
              <a:t>Moriah</a:t>
            </a:r>
            <a:r>
              <a:rPr lang="en-GB" sz="3600" i="1" dirty="0" smtClean="0"/>
              <a:t>, University of Aberdeen </a:t>
            </a:r>
            <a:endParaRPr lang="en-GB" sz="3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8196" y="6565693"/>
            <a:ext cx="2804714" cy="629586"/>
          </a:xfrm>
          <a:prstGeom prst="rect">
            <a:avLst/>
          </a:prstGeom>
        </p:spPr>
      </p:pic>
    </p:spTree>
    <p:extLst>
      <p:ext uri="{BB962C8B-B14F-4D97-AF65-F5344CB8AC3E}">
        <p14:creationId xmlns:p14="http://schemas.microsoft.com/office/powerpoint/2010/main" val="3119228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400" b="1" dirty="0">
                <a:solidFill>
                  <a:prstClr val="black"/>
                </a:solidFill>
                <a:latin typeface="Arial" panose="020B0604020202020204" pitchFamily="34" charset="0"/>
                <a:cs typeface="Arial" panose="020B0604020202020204" pitchFamily="34" charset="0"/>
              </a:rPr>
              <a:t>Educational Leadership</a:t>
            </a:r>
            <a:endParaRPr lang="en-GB" sz="34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34432" y="1170306"/>
            <a:ext cx="9619774" cy="4991131"/>
          </a:xfrm>
        </p:spPr>
        <p:txBody>
          <a:bodyPr/>
          <a:lstStyle/>
          <a:p>
            <a:pPr marL="0" indent="0">
              <a:buNone/>
            </a:pPr>
            <a:r>
              <a:rPr lang="en-GB" sz="2400" dirty="0">
                <a:solidFill>
                  <a:prstClr val="black"/>
                </a:solidFill>
                <a:latin typeface="Arial" panose="020B0604020202020204" pitchFamily="34" charset="0"/>
                <a:cs typeface="Arial" panose="020B0604020202020204" pitchFamily="34" charset="0"/>
              </a:rPr>
              <a:t>Educational </a:t>
            </a:r>
            <a:r>
              <a:rPr lang="en-GB" sz="2400" dirty="0" smtClean="0">
                <a:solidFill>
                  <a:prstClr val="black"/>
                </a:solidFill>
                <a:latin typeface="Arial" panose="020B0604020202020204" pitchFamily="34" charset="0"/>
                <a:cs typeface="Arial" panose="020B0604020202020204" pitchFamily="34" charset="0"/>
              </a:rPr>
              <a:t>Leadership is usually: </a:t>
            </a:r>
            <a:r>
              <a:rPr lang="en-GB" sz="2400" dirty="0">
                <a:solidFill>
                  <a:prstClr val="black"/>
                </a:solidFill>
                <a:latin typeface="Arial" panose="020B0604020202020204" pitchFamily="34" charset="0"/>
                <a:cs typeface="Arial" panose="020B0604020202020204" pitchFamily="34" charset="0"/>
              </a:rPr>
              <a:t>the responsibility of school administrators and principals, who strive to create positive change in educational policy and processes</a:t>
            </a:r>
            <a:br>
              <a:rPr lang="en-GB" sz="2400" dirty="0">
                <a:solidFill>
                  <a:prstClr val="black"/>
                </a:solidFill>
                <a:latin typeface="Arial" panose="020B0604020202020204" pitchFamily="34" charset="0"/>
                <a:cs typeface="Arial" panose="020B0604020202020204" pitchFamily="34" charset="0"/>
              </a:rPr>
            </a:br>
            <a:r>
              <a:rPr lang="en-GB" sz="2400" dirty="0">
                <a:solidFill>
                  <a:prstClr val="black"/>
                </a:solidFill>
                <a:latin typeface="Arial" panose="020B0604020202020204" pitchFamily="34" charset="0"/>
                <a:cs typeface="Arial" panose="020B0604020202020204" pitchFamily="34" charset="0"/>
              </a:rPr>
              <a:t/>
            </a:r>
            <a:br>
              <a:rPr lang="en-GB" sz="2400" dirty="0">
                <a:solidFill>
                  <a:prstClr val="black"/>
                </a:solidFill>
                <a:latin typeface="Arial" panose="020B0604020202020204" pitchFamily="34" charset="0"/>
                <a:cs typeface="Arial" panose="020B0604020202020204" pitchFamily="34" charset="0"/>
              </a:rPr>
            </a:br>
            <a:r>
              <a:rPr lang="en-GB" sz="2400" dirty="0">
                <a:solidFill>
                  <a:prstClr val="black"/>
                </a:solidFill>
                <a:latin typeface="Arial" panose="020B0604020202020204" pitchFamily="34" charset="0"/>
                <a:cs typeface="Arial" panose="020B0604020202020204" pitchFamily="34" charset="0"/>
              </a:rPr>
              <a:t/>
            </a:r>
            <a:br>
              <a:rPr lang="en-GB" sz="2400" dirty="0">
                <a:solidFill>
                  <a:prstClr val="black"/>
                </a:solidFill>
                <a:latin typeface="Arial" panose="020B0604020202020204" pitchFamily="34" charset="0"/>
                <a:cs typeface="Arial" panose="020B0604020202020204" pitchFamily="34" charset="0"/>
              </a:rPr>
            </a:br>
            <a:r>
              <a:rPr lang="en-GB" sz="2400" dirty="0">
                <a:solidFill>
                  <a:prstClr val="black"/>
                </a:solidFill>
                <a:latin typeface="Arial" panose="020B0604020202020204" pitchFamily="34" charset="0"/>
                <a:cs typeface="Arial" panose="020B0604020202020204" pitchFamily="34" charset="0"/>
              </a:rPr>
              <a:t>Educational leadership involves working with and guiding teachers toward improving educational processes in elementary, secondary and postsecondary institutions. Those in educational leadership roles tend to go above and beyond just management and administrative tasks, however. They are (supposedly) trained to advance and improve educational systems and create and enact policies. Educational leaders usually are employed as school principals or administrators but can take on additional roles, such as department chair or academic dean.</a:t>
            </a:r>
            <a:endParaRPr lang="en-GB" sz="2400" dirty="0"/>
          </a:p>
        </p:txBody>
      </p:sp>
    </p:spTree>
    <p:extLst>
      <p:ext uri="{BB962C8B-B14F-4D97-AF65-F5344CB8AC3E}">
        <p14:creationId xmlns:p14="http://schemas.microsoft.com/office/powerpoint/2010/main" val="703568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 y="302865"/>
            <a:ext cx="10408920" cy="1260475"/>
          </a:xfrm>
        </p:spPr>
        <p:txBody>
          <a:bodyPr lIns="104287" tIns="52144" rIns="104287" bIns="52144"/>
          <a:lstStyle/>
          <a:p>
            <a:pPr algn="l">
              <a:lnSpc>
                <a:spcPct val="200000"/>
              </a:lnSpc>
            </a:pPr>
            <a:r>
              <a:rPr lang="en-GB" sz="3200" b="1" dirty="0">
                <a:latin typeface="Arial" panose="020B0604020202020204" pitchFamily="34" charset="0"/>
                <a:cs typeface="Arial" panose="020B0604020202020204" pitchFamily="34" charset="0"/>
              </a:rPr>
              <a:t>Interesting issues pertaining to </a:t>
            </a:r>
            <a:r>
              <a:rPr lang="en-GB" sz="3200" b="1" dirty="0" smtClean="0">
                <a:latin typeface="Arial" panose="020B0604020202020204" pitchFamily="34" charset="0"/>
                <a:cs typeface="Arial" panose="020B0604020202020204" pitchFamily="34" charset="0"/>
              </a:rPr>
              <a:t>educational research</a:t>
            </a:r>
            <a:r>
              <a:rPr lang="en-GB" sz="1600" dirty="0"/>
              <a:t/>
            </a:r>
            <a:br>
              <a:rPr lang="en-GB" sz="1600" dirty="0"/>
            </a:br>
            <a:r>
              <a:rPr lang="en-GB" sz="1600" dirty="0"/>
              <a:t/>
            </a:r>
            <a:br>
              <a:rPr lang="en-GB" sz="1600" dirty="0"/>
            </a:br>
            <a:r>
              <a:rPr lang="en-GB" sz="1600" dirty="0"/>
              <a:t/>
            </a:r>
            <a:br>
              <a:rPr lang="en-GB" sz="1600" dirty="0"/>
            </a:br>
            <a:r>
              <a:rPr lang="en-GB" sz="1600" dirty="0"/>
              <a:t/>
            </a:r>
            <a:br>
              <a:rPr lang="en-GB" sz="1600" dirty="0"/>
            </a:br>
            <a:endParaRPr lang="en-GB" sz="1600" dirty="0"/>
          </a:p>
        </p:txBody>
      </p:sp>
      <p:sp>
        <p:nvSpPr>
          <p:cNvPr id="5" name="Content Placeholder 4"/>
          <p:cNvSpPr>
            <a:spLocks noGrp="1"/>
          </p:cNvSpPr>
          <p:nvPr>
            <p:ph idx="1"/>
          </p:nvPr>
        </p:nvSpPr>
        <p:spPr>
          <a:xfrm>
            <a:off x="732552" y="2008506"/>
            <a:ext cx="9619774" cy="4991131"/>
          </a:xfrm>
        </p:spPr>
        <p:txBody>
          <a:bodyPr/>
          <a:lstStyle/>
          <a:p>
            <a:r>
              <a:rPr lang="en-GB" sz="2400" dirty="0" smtClean="0">
                <a:latin typeface="Arial" panose="020B0604020202020204" pitchFamily="34" charset="0"/>
                <a:cs typeface="Arial" panose="020B0604020202020204" pitchFamily="34" charset="0"/>
              </a:rPr>
              <a:t>Educational </a:t>
            </a:r>
            <a:r>
              <a:rPr lang="en-GB" sz="2400" dirty="0">
                <a:latin typeface="Arial" panose="020B0604020202020204" pitchFamily="34" charset="0"/>
                <a:cs typeface="Arial" panose="020B0604020202020204" pitchFamily="34" charset="0"/>
              </a:rPr>
              <a:t>research </a:t>
            </a:r>
            <a:r>
              <a:rPr lang="en-GB" sz="2400" dirty="0" smtClean="0">
                <a:latin typeface="Arial" panose="020B0604020202020204" pitchFamily="34" charset="0"/>
                <a:cs typeface="Arial" panose="020B0604020202020204" pitchFamily="34" charset="0"/>
              </a:rPr>
              <a:t>does </a:t>
            </a:r>
            <a:r>
              <a:rPr lang="en-GB" sz="2400" dirty="0">
                <a:latin typeface="Arial" panose="020B0604020202020204" pitchFamily="34" charset="0"/>
                <a:cs typeface="Arial" panose="020B0604020202020204" pitchFamily="34" charset="0"/>
              </a:rPr>
              <a:t>not match full range of academic </a:t>
            </a:r>
            <a:r>
              <a:rPr lang="en-GB" sz="2400" dirty="0" smtClean="0">
                <a:latin typeface="Arial" panose="020B0604020202020204" pitchFamily="34" charset="0"/>
                <a:cs typeface="Arial" panose="020B0604020202020204" pitchFamily="34" charset="0"/>
              </a:rPr>
              <a:t>functions</a:t>
            </a:r>
          </a:p>
          <a:p>
            <a:r>
              <a:rPr lang="en-GB" sz="2400" dirty="0" smtClean="0">
                <a:latin typeface="Arial" panose="020B0604020202020204" pitchFamily="34" charset="0"/>
                <a:cs typeface="Arial" panose="020B0604020202020204" pitchFamily="34" charset="0"/>
              </a:rPr>
              <a:t>The </a:t>
            </a:r>
            <a:r>
              <a:rPr lang="en-GB" sz="2400" dirty="0">
                <a:latin typeface="Arial" panose="020B0604020202020204" pitchFamily="34" charset="0"/>
                <a:cs typeface="Arial" panose="020B0604020202020204" pitchFamily="34" charset="0"/>
              </a:rPr>
              <a:t>field of educational research has changed to encompass a range of “competing </a:t>
            </a:r>
            <a:r>
              <a:rPr lang="en-GB" sz="2400" dirty="0" smtClean="0">
                <a:latin typeface="Arial" panose="020B0604020202020204" pitchFamily="34" charset="0"/>
                <a:cs typeface="Arial" panose="020B0604020202020204" pitchFamily="34" charset="0"/>
              </a:rPr>
              <a:t>obligations”</a:t>
            </a:r>
          </a:p>
          <a:p>
            <a:r>
              <a:rPr lang="en-GB" sz="2400" dirty="0" smtClean="0">
                <a:latin typeface="Arial" panose="020B0604020202020204" pitchFamily="34" charset="0"/>
                <a:cs typeface="Arial" panose="020B0604020202020204" pitchFamily="34" charset="0"/>
              </a:rPr>
              <a:t>How </a:t>
            </a:r>
            <a:r>
              <a:rPr lang="en-GB" sz="2400" dirty="0">
                <a:latin typeface="Arial" panose="020B0604020202020204" pitchFamily="34" charset="0"/>
                <a:cs typeface="Arial" panose="020B0604020202020204" pitchFamily="34" charset="0"/>
              </a:rPr>
              <a:t>can we define research in ways that reflect new </a:t>
            </a:r>
            <a:r>
              <a:rPr lang="en-GB" sz="2400" dirty="0" smtClean="0">
                <a:latin typeface="Arial" panose="020B0604020202020204" pitchFamily="34" charset="0"/>
                <a:cs typeface="Arial" panose="020B0604020202020204" pitchFamily="34" charset="0"/>
              </a:rPr>
              <a:t>realities?</a:t>
            </a:r>
          </a:p>
          <a:p>
            <a:r>
              <a:rPr lang="en-GB" sz="2400" dirty="0" smtClean="0">
                <a:latin typeface="Arial" panose="020B0604020202020204" pitchFamily="34" charset="0"/>
                <a:cs typeface="Arial" panose="020B0604020202020204" pitchFamily="34" charset="0"/>
              </a:rPr>
              <a:t>Does </a:t>
            </a:r>
            <a:r>
              <a:rPr lang="en-GB" sz="2400" dirty="0">
                <a:latin typeface="Arial" panose="020B0604020202020204" pitchFamily="34" charset="0"/>
                <a:cs typeface="Arial" panose="020B0604020202020204" pitchFamily="34" charset="0"/>
              </a:rPr>
              <a:t>educational research take into account the application of new knowledge to real </a:t>
            </a:r>
            <a:r>
              <a:rPr lang="en-GB" sz="2400" dirty="0" smtClean="0">
                <a:latin typeface="Arial" panose="020B0604020202020204" pitchFamily="34" charset="0"/>
                <a:cs typeface="Arial" panose="020B0604020202020204" pitchFamily="34" charset="0"/>
              </a:rPr>
              <a:t>problems?</a:t>
            </a:r>
          </a:p>
          <a:p>
            <a:r>
              <a:rPr lang="en-GB" sz="2400" dirty="0" smtClean="0">
                <a:latin typeface="Arial" panose="020B0604020202020204" pitchFamily="34" charset="0"/>
                <a:cs typeface="Arial" panose="020B0604020202020204" pitchFamily="34" charset="0"/>
              </a:rPr>
              <a:t>What </a:t>
            </a:r>
            <a:r>
              <a:rPr lang="en-GB" sz="2400" dirty="0">
                <a:latin typeface="Arial" panose="020B0604020202020204" pitchFamily="34" charset="0"/>
                <a:cs typeface="Arial" panose="020B0604020202020204" pitchFamily="34" charset="0"/>
              </a:rPr>
              <a:t>does it mean to be </a:t>
            </a:r>
            <a:r>
              <a:rPr lang="en-GB" sz="2400" dirty="0" smtClean="0">
                <a:latin typeface="Arial" panose="020B0604020202020204" pitchFamily="34" charset="0"/>
                <a:cs typeface="Arial" panose="020B0604020202020204" pitchFamily="34" charset="0"/>
              </a:rPr>
              <a:t>an educational </a:t>
            </a:r>
            <a:r>
              <a:rPr lang="en-GB" sz="2400" dirty="0">
                <a:latin typeface="Arial" panose="020B0604020202020204" pitchFamily="34" charset="0"/>
                <a:cs typeface="Arial" panose="020B0604020202020204" pitchFamily="34" charset="0"/>
              </a:rPr>
              <a:t>researcher?</a:t>
            </a:r>
            <a:r>
              <a:rPr lang="en-GB" sz="2400" dirty="0"/>
              <a:t/>
            </a:r>
            <a:br>
              <a:rPr lang="en-GB" sz="2400" dirty="0"/>
            </a:br>
            <a:endParaRPr lang="en-GB" sz="2400" dirty="0"/>
          </a:p>
        </p:txBody>
      </p:sp>
    </p:spTree>
    <p:extLst>
      <p:ext uri="{BB962C8B-B14F-4D97-AF65-F5344CB8AC3E}">
        <p14:creationId xmlns:p14="http://schemas.microsoft.com/office/powerpoint/2010/main" val="4023234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632" y="302865"/>
            <a:ext cx="9619774" cy="1260475"/>
          </a:xfrm>
        </p:spPr>
        <p:txBody>
          <a:bodyPr lIns="104287" tIns="52144" rIns="104287" bIns="52144"/>
          <a:lstStyle/>
          <a:p>
            <a:pPr algn="l"/>
            <a:r>
              <a:rPr lang="en-GB" sz="1600" dirty="0">
                <a:latin typeface="Arial" panose="020B0604020202020204" pitchFamily="34" charset="0"/>
                <a:cs typeface="Arial" panose="020B0604020202020204" pitchFamily="34" charset="0"/>
              </a:rPr>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a:r>
            <a:br>
              <a:rPr lang="en-GB" sz="1600" dirty="0">
                <a:latin typeface="Arial" panose="020B0604020202020204" pitchFamily="34" charset="0"/>
                <a:cs typeface="Arial" panose="020B0604020202020204" pitchFamily="34" charset="0"/>
              </a:rPr>
            </a:br>
            <a:r>
              <a:rPr lang="en-GB" sz="3200" b="1" dirty="0">
                <a:latin typeface="Arial" panose="020B0604020202020204" pitchFamily="34" charset="0"/>
                <a:cs typeface="Arial" panose="020B0604020202020204" pitchFamily="34" charset="0"/>
              </a:rPr>
              <a:t>Research that has Utility and Currency </a:t>
            </a:r>
            <a:r>
              <a:rPr lang="en-GB" sz="1600" dirty="0">
                <a:latin typeface="Arial" panose="020B0604020202020204" pitchFamily="34" charset="0"/>
                <a:cs typeface="Arial" panose="020B0604020202020204" pitchFamily="34" charset="0"/>
              </a:rPr>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a:r>
            <a:br>
              <a:rPr lang="en-GB" sz="1600" dirty="0">
                <a:latin typeface="Arial" panose="020B0604020202020204" pitchFamily="34" charset="0"/>
                <a:cs typeface="Arial" panose="020B0604020202020204" pitchFamily="34" charset="0"/>
              </a:rPr>
            </a:br>
            <a:r>
              <a:rPr lang="en-GB" sz="3200" dirty="0" smtClean="0">
                <a:latin typeface="Arial" panose="020B0604020202020204" pitchFamily="34" charset="0"/>
                <a:cs typeface="Arial" panose="020B0604020202020204" pitchFamily="34" charset="0"/>
              </a:rPr>
              <a:t/>
            </a:r>
            <a:br>
              <a:rPr lang="en-GB" sz="3200" dirty="0" smtClean="0">
                <a:latin typeface="Arial" panose="020B0604020202020204" pitchFamily="34" charset="0"/>
                <a:cs typeface="Arial" panose="020B0604020202020204" pitchFamily="34" charset="0"/>
              </a:rPr>
            </a:br>
            <a:r>
              <a:rPr lang="en-GB" sz="2400" b="1" dirty="0" smtClean="0">
                <a:latin typeface="Arial" panose="020B0604020202020204" pitchFamily="34" charset="0"/>
                <a:cs typeface="Arial" panose="020B0604020202020204" pitchFamily="34" charset="0"/>
              </a:rPr>
              <a:t>Utility of research </a:t>
            </a:r>
            <a:r>
              <a:rPr lang="en-GB" sz="2400" dirty="0" smtClean="0">
                <a:latin typeface="Arial" panose="020B0604020202020204" pitchFamily="34" charset="0"/>
                <a:cs typeface="Arial" panose="020B0604020202020204" pitchFamily="34" charset="0"/>
              </a:rPr>
              <a:t>: </a:t>
            </a:r>
            <a:br>
              <a:rPr lang="en-GB" sz="2400" dirty="0" smtClean="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A measure of preferences over one source or the other</a:t>
            </a:r>
            <a:br>
              <a:rPr lang="en-GB" sz="2400" dirty="0" smtClean="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 it represents satisfaction experienced by the users of the research </a:t>
            </a:r>
            <a:br>
              <a:rPr lang="en-GB" sz="2400" dirty="0" smtClean="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
            </a:r>
            <a:br>
              <a:rPr lang="en-GB" sz="2400" dirty="0" smtClean="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
            </a:r>
            <a:br>
              <a:rPr lang="en-GB" sz="2400" dirty="0" smtClean="0">
                <a:latin typeface="Arial" panose="020B0604020202020204" pitchFamily="34" charset="0"/>
                <a:cs typeface="Arial" panose="020B0604020202020204" pitchFamily="34" charset="0"/>
              </a:rPr>
            </a:br>
            <a:r>
              <a:rPr lang="en-GB" sz="2400" b="1" dirty="0" err="1" smtClean="0">
                <a:latin typeface="Arial" panose="020B0604020202020204" pitchFamily="34" charset="0"/>
                <a:cs typeface="Arial" panose="020B0604020202020204" pitchFamily="34" charset="0"/>
              </a:rPr>
              <a:t>Research</a:t>
            </a:r>
            <a:r>
              <a:rPr lang="en-GB" sz="2400" b="1" dirty="0" smtClean="0">
                <a:latin typeface="Arial" panose="020B0604020202020204" pitchFamily="34" charset="0"/>
                <a:cs typeface="Arial" panose="020B0604020202020204" pitchFamily="34" charset="0"/>
              </a:rPr>
              <a:t> Currency: </a:t>
            </a:r>
            <a:r>
              <a:rPr lang="en-GB" sz="2400" dirty="0" smtClean="0">
                <a:latin typeface="Arial" panose="020B0604020202020204" pitchFamily="34" charset="0"/>
                <a:cs typeface="Arial" panose="020B0604020202020204" pitchFamily="34" charset="0"/>
              </a:rPr>
              <a:t/>
            </a:r>
            <a:br>
              <a:rPr lang="en-GB" sz="2400" dirty="0" smtClean="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A generally accepted quality </a:t>
            </a:r>
            <a:br>
              <a:rPr lang="en-GB" sz="2400" dirty="0" smtClean="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 represents a certain standard of currency; prevalence, circulation, publicity, exposure...</a:t>
            </a:r>
            <a:br>
              <a:rPr lang="en-GB" sz="2400" dirty="0" smtClean="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
            </a:r>
            <a:br>
              <a:rPr lang="en-GB" sz="24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r>
              <a:rPr lang="en-GB" sz="1600" dirty="0" smtClean="0">
                <a:latin typeface="Arial" panose="020B0604020202020204" pitchFamily="34" charset="0"/>
                <a:cs typeface="Arial" panose="020B0604020202020204" pitchFamily="34" charset="0"/>
              </a:rPr>
              <a:t/>
            </a:r>
            <a:br>
              <a:rPr lang="en-GB" sz="1600" dirty="0" smtClean="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8275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lIns="104287" tIns="52144" rIns="104287" bIns="52144"/>
          <a:lstStyle/>
          <a:p>
            <a:pPr algn="l">
              <a:lnSpc>
                <a:spcPct val="200000"/>
              </a:lnSpc>
            </a:pPr>
            <a:r>
              <a:rPr lang="en-GB" sz="2400" dirty="0">
                <a:latin typeface="Arial" panose="020B0604020202020204" pitchFamily="34" charset="0"/>
                <a:cs typeface="Arial" panose="020B0604020202020204" pitchFamily="34" charset="0"/>
              </a:rPr>
              <a:t>* Policy</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Local Government</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Practitioners on the Ground</a:t>
            </a:r>
            <a:r>
              <a:rPr lang="en-GB" sz="1600" dirty="0"/>
              <a:t/>
            </a:r>
            <a:br>
              <a:rPr lang="en-GB" sz="1600" dirty="0"/>
            </a:br>
            <a:r>
              <a:rPr lang="en-GB" sz="1600" dirty="0"/>
              <a:t/>
            </a:r>
            <a:br>
              <a:rPr lang="en-GB" sz="1600" dirty="0"/>
            </a:br>
            <a:r>
              <a:rPr lang="en-GB" sz="1600" dirty="0"/>
              <a:t/>
            </a:r>
            <a:br>
              <a:rPr lang="en-GB" sz="1600" dirty="0"/>
            </a:br>
            <a:r>
              <a:rPr lang="en-GB" sz="1600" dirty="0"/>
              <a:t/>
            </a:r>
            <a:br>
              <a:rPr lang="en-GB" sz="1600" dirty="0"/>
            </a:br>
            <a:r>
              <a:rPr lang="en-GB" sz="1600" dirty="0"/>
              <a:t/>
            </a:r>
            <a:br>
              <a:rPr lang="en-GB" sz="1600" dirty="0"/>
            </a:br>
            <a:r>
              <a:rPr lang="en-GB" sz="1600" dirty="0"/>
              <a:t/>
            </a:r>
            <a:br>
              <a:rPr lang="en-GB" sz="1600" dirty="0"/>
            </a:br>
            <a:r>
              <a:rPr lang="en-GB" sz="1600" dirty="0"/>
              <a:t/>
            </a:r>
            <a:br>
              <a:rPr lang="en-GB" sz="1600" dirty="0"/>
            </a:br>
            <a:r>
              <a:rPr lang="en-GB" sz="1600" dirty="0"/>
              <a:t/>
            </a:r>
            <a:br>
              <a:rPr lang="en-GB" sz="1600" dirty="0"/>
            </a:br>
            <a:endParaRPr lang="en-GB" sz="1600" dirty="0"/>
          </a:p>
        </p:txBody>
      </p:sp>
      <p:sp>
        <p:nvSpPr>
          <p:cNvPr id="3" name="Subtitle 2"/>
          <p:cNvSpPr>
            <a:spLocks noGrp="1"/>
          </p:cNvSpPr>
          <p:nvPr>
            <p:ph type="subTitle" idx="1"/>
          </p:nvPr>
        </p:nvSpPr>
        <p:spPr>
          <a:xfrm>
            <a:off x="1" y="416658"/>
            <a:ext cx="6781799" cy="1932728"/>
          </a:xfrm>
        </p:spPr>
        <p:txBody>
          <a:bodyPr lIns="104287" tIns="52144" rIns="104287" bIns="52144"/>
          <a:lstStyle/>
          <a:p>
            <a:r>
              <a:rPr lang="en-GB" sz="3200" b="1" dirty="0" smtClean="0">
                <a:solidFill>
                  <a:schemeClr val="tx1"/>
                </a:solidFill>
                <a:latin typeface="Arial" panose="020B0604020202020204" pitchFamily="34" charset="0"/>
                <a:cs typeface="Arial" panose="020B0604020202020204" pitchFamily="34" charset="0"/>
              </a:rPr>
              <a:t>Levels and Uses of Research</a:t>
            </a:r>
            <a:endParaRPr lang="en-GB"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0225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3008" y="840626"/>
            <a:ext cx="10125432" cy="1621111"/>
          </a:xfrm>
        </p:spPr>
        <p:txBody>
          <a:bodyPr lIns="104287" tIns="52144" rIns="104287" bIns="52144"/>
          <a:lstStyle/>
          <a:p>
            <a:pPr algn="l">
              <a:lnSpc>
                <a:spcPct val="150000"/>
              </a:lnSpc>
            </a:pPr>
            <a:r>
              <a:rPr lang="en-GB" sz="2400" dirty="0">
                <a:latin typeface="Arial" panose="020B0604020202020204" pitchFamily="34" charset="0"/>
                <a:cs typeface="Arial" panose="020B0604020202020204" pitchFamily="34" charset="0"/>
              </a:rPr>
              <a:t>Boyer’s Scholarship of application focuses on using research findings and innovations to  remedy societal problems (Boyer, 1997</a:t>
            </a:r>
            <a:r>
              <a:rPr lang="en-GB" sz="2400" dirty="0" smtClean="0">
                <a:latin typeface="Arial" panose="020B0604020202020204" pitchFamily="34" charset="0"/>
                <a:cs typeface="Arial" panose="020B0604020202020204" pitchFamily="34" charset="0"/>
              </a:rPr>
              <a:t>).</a:t>
            </a:r>
            <a:br>
              <a:rPr lang="en-GB" sz="2400" dirty="0" smtClean="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With a view to creating research </a:t>
            </a:r>
            <a:r>
              <a:rPr lang="en-GB" sz="2400" dirty="0" smtClean="0">
                <a:latin typeface="Arial" panose="020B0604020202020204" pitchFamily="34" charset="0"/>
                <a:cs typeface="Arial" panose="020B0604020202020204" pitchFamily="34" charset="0"/>
              </a:rPr>
              <a:t>impact the </a:t>
            </a:r>
            <a:r>
              <a:rPr lang="en-GB" sz="2400" dirty="0">
                <a:latin typeface="Arial" panose="020B0604020202020204" pitchFamily="34" charset="0"/>
                <a:cs typeface="Arial" panose="020B0604020202020204" pitchFamily="34" charset="0"/>
              </a:rPr>
              <a:t>dimensions of scholarship identified by Boyer’s 4 part model are:</a:t>
            </a:r>
            <a:br>
              <a:rPr lang="en-GB" sz="2400" dirty="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 Discovery</a:t>
            </a:r>
            <a:r>
              <a:rPr lang="en-GB" sz="2400" dirty="0">
                <a:latin typeface="Arial" panose="020B0604020202020204" pitchFamily="34" charset="0"/>
                <a:cs typeface="Arial" panose="020B0604020202020204" pitchFamily="34" charset="0"/>
              </a:rPr>
              <a:t>: Builds new knowledge through traditional research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*Integration: Interpret the use of knowledge across discipline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*Application:  Aid society and professionals in addressing problems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*Teaching: Study teaching models and practices to achieve optional learning</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40256" y="155575"/>
            <a:ext cx="7482047" cy="1932728"/>
          </a:xfrm>
        </p:spPr>
        <p:txBody>
          <a:bodyPr lIns="104287" tIns="52144" rIns="104287" bIns="52144"/>
          <a:lstStyle/>
          <a:p>
            <a:pPr algn="l"/>
            <a:r>
              <a:rPr lang="en-GB" sz="3400" b="1" dirty="0" smtClean="0">
                <a:solidFill>
                  <a:schemeClr val="tx1"/>
                </a:solidFill>
              </a:rPr>
              <a:t>Useful </a:t>
            </a:r>
            <a:r>
              <a:rPr lang="en-GB" sz="3400" b="1" dirty="0" smtClean="0">
                <a:solidFill>
                  <a:schemeClr val="tx1"/>
                </a:solidFill>
              </a:rPr>
              <a:t>Research</a:t>
            </a:r>
            <a:endParaRPr lang="en-GB" sz="3400" b="1" dirty="0">
              <a:solidFill>
                <a:schemeClr val="tx1"/>
              </a:solidFill>
            </a:endParaRPr>
          </a:p>
        </p:txBody>
      </p:sp>
    </p:spTree>
    <p:extLst>
      <p:ext uri="{BB962C8B-B14F-4D97-AF65-F5344CB8AC3E}">
        <p14:creationId xmlns:p14="http://schemas.microsoft.com/office/powerpoint/2010/main" val="2821584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736" y="834955"/>
            <a:ext cx="9531072" cy="1621111"/>
          </a:xfrm>
        </p:spPr>
        <p:txBody>
          <a:bodyPr lIns="104287" tIns="52144" rIns="104287" bIns="52144"/>
          <a:lstStyle/>
          <a:p>
            <a:pPr algn="l">
              <a:lnSpc>
                <a:spcPct val="150000"/>
              </a:lnSpc>
            </a:pPr>
            <a:r>
              <a:rPr lang="en-GB" sz="2400" dirty="0">
                <a:latin typeface="Arial" panose="020B0604020202020204" pitchFamily="34" charset="0"/>
                <a:cs typeface="Arial" panose="020B0604020202020204" pitchFamily="34" charset="0"/>
              </a:rPr>
              <a:t>Discover ways by which new knowledge can be used to solve real world </a:t>
            </a:r>
            <a:r>
              <a:rPr lang="en-GB" sz="2400" dirty="0" smtClean="0">
                <a:latin typeface="Arial" panose="020B0604020202020204" pitchFamily="34" charset="0"/>
                <a:cs typeface="Arial" panose="020B0604020202020204" pitchFamily="34" charset="0"/>
              </a:rPr>
              <a:t>problems</a:t>
            </a:r>
            <a:br>
              <a:rPr lang="en-GB" sz="2400" dirty="0" smtClean="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Integrate </a:t>
            </a:r>
            <a:r>
              <a:rPr lang="en-GB" sz="2400" dirty="0">
                <a:latin typeface="Arial" panose="020B0604020202020204" pitchFamily="34" charset="0"/>
                <a:cs typeface="Arial" panose="020B0604020202020204" pitchFamily="34" charset="0"/>
              </a:rPr>
              <a:t>knowledge from different </a:t>
            </a:r>
            <a:r>
              <a:rPr lang="en-GB" sz="2400" dirty="0" smtClean="0">
                <a:latin typeface="Arial" panose="020B0604020202020204" pitchFamily="34" charset="0"/>
                <a:cs typeface="Arial" panose="020B0604020202020204" pitchFamily="34" charset="0"/>
              </a:rPr>
              <a:t>sources</a:t>
            </a:r>
            <a:br>
              <a:rPr lang="en-GB" sz="2400" dirty="0" smtClean="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Search </a:t>
            </a:r>
            <a:r>
              <a:rPr lang="en-GB" sz="2400" dirty="0">
                <a:latin typeface="Arial" panose="020B0604020202020204" pitchFamily="34" charset="0"/>
                <a:cs typeface="Arial" panose="020B0604020202020204" pitchFamily="34" charset="0"/>
              </a:rPr>
              <a:t>for new knowledge</a:t>
            </a:r>
            <a:br>
              <a:rPr lang="en-GB" sz="2400" dirty="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Search </a:t>
            </a:r>
            <a:r>
              <a:rPr lang="en-GB" sz="2400" dirty="0">
                <a:latin typeface="Arial" panose="020B0604020202020204" pitchFamily="34" charset="0"/>
                <a:cs typeface="Arial" panose="020B0604020202020204" pitchFamily="34" charset="0"/>
              </a:rPr>
              <a:t>for innovative approaches and best practices to develop skills and disseminate knowledge.</a:t>
            </a:r>
            <a:br>
              <a:rPr lang="en-GB" sz="2400" dirty="0">
                <a:latin typeface="Arial" panose="020B0604020202020204" pitchFamily="34" charset="0"/>
                <a:cs typeface="Arial" panose="020B0604020202020204" pitchFamily="34" charset="0"/>
              </a:rPr>
            </a:br>
            <a:r>
              <a:rPr lang="en-GB" sz="2400" dirty="0" smtClean="0">
                <a:latin typeface="Arial" panose="020B0604020202020204" pitchFamily="34" charset="0"/>
                <a:cs typeface="Arial" panose="020B0604020202020204" pitchFamily="34" charset="0"/>
              </a:rPr>
              <a:t>According </a:t>
            </a:r>
            <a:r>
              <a:rPr lang="en-GB" sz="2400" dirty="0">
                <a:latin typeface="Arial" panose="020B0604020202020204" pitchFamily="34" charset="0"/>
                <a:cs typeface="Arial" panose="020B0604020202020204" pitchFamily="34" charset="0"/>
              </a:rPr>
              <a:t>to Buyer (1997); </a:t>
            </a:r>
            <a:r>
              <a:rPr lang="en-GB" sz="2400" i="1" dirty="0">
                <a:latin typeface="Arial" panose="020B0604020202020204" pitchFamily="34" charset="0"/>
                <a:cs typeface="Arial" panose="020B0604020202020204" pitchFamily="34" charset="0"/>
              </a:rPr>
              <a:t>“Need for a more inclusive view of what it means to be a scholar—a recognition that knowledge is acquired through research, through synthesis, through practice and through teaching.”</a:t>
            </a:r>
            <a:r>
              <a:rPr lang="en-GB" sz="1600" dirty="0">
                <a:solidFill>
                  <a:srgbClr val="7030A0"/>
                </a:solidFill>
                <a:latin typeface="Arial" panose="020B0604020202020204" pitchFamily="34" charset="0"/>
                <a:cs typeface="Arial" panose="020B0604020202020204" pitchFamily="34" charset="0"/>
              </a:rPr>
              <a:t/>
            </a:r>
            <a:br>
              <a:rPr lang="en-GB" sz="1600" dirty="0">
                <a:solidFill>
                  <a:srgbClr val="7030A0"/>
                </a:solidFill>
                <a:latin typeface="Arial" panose="020B0604020202020204" pitchFamily="34" charset="0"/>
                <a:cs typeface="Arial" panose="020B0604020202020204" pitchFamily="34" charset="0"/>
              </a:rPr>
            </a:br>
            <a:r>
              <a:rPr lang="en-GB" sz="1600" dirty="0">
                <a:solidFill>
                  <a:srgbClr val="7030A0"/>
                </a:solidFill>
                <a:latin typeface="Arial" panose="020B0604020202020204" pitchFamily="34" charset="0"/>
                <a:cs typeface="Arial" panose="020B0604020202020204" pitchFamily="34" charset="0"/>
              </a:rPr>
              <a:t/>
            </a:r>
            <a:br>
              <a:rPr lang="en-GB" sz="1600" dirty="0">
                <a:solidFill>
                  <a:srgbClr val="7030A0"/>
                </a:solidFill>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a: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70736" y="155575"/>
            <a:ext cx="7482047" cy="831780"/>
          </a:xfrm>
        </p:spPr>
        <p:txBody>
          <a:bodyPr lIns="104287" tIns="52144" rIns="104287" bIns="52144"/>
          <a:lstStyle/>
          <a:p>
            <a:pPr algn="l"/>
            <a:r>
              <a:rPr lang="en-GB" sz="3200" b="1" dirty="0" smtClean="0">
                <a:solidFill>
                  <a:schemeClr val="tx1"/>
                </a:solidFill>
                <a:latin typeface="Arial" panose="020B0604020202020204" pitchFamily="34" charset="0"/>
                <a:cs typeface="Arial" panose="020B0604020202020204" pitchFamily="34" charset="0"/>
              </a:rPr>
              <a:t>Researchers need to....</a:t>
            </a:r>
            <a:endParaRPr lang="en-GB"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6841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can </a:t>
            </a:r>
            <a:r>
              <a:rPr lang="en-GB" dirty="0" smtClean="0"/>
              <a:t>we look for </a:t>
            </a:r>
            <a:r>
              <a:rPr lang="en-GB" dirty="0" err="1" smtClean="0"/>
              <a:t>interdisciplinarity</a:t>
            </a:r>
            <a:r>
              <a:rPr lang="en-GB" dirty="0" smtClean="0"/>
              <a:t> to help us theorise?'</a:t>
            </a:r>
            <a:br>
              <a:rPr lang="en-GB" dirty="0" smtClean="0"/>
            </a:br>
            <a:r>
              <a:rPr lang="en-GB" dirty="0"/>
              <a:t/>
            </a:r>
            <a:br>
              <a:rPr lang="en-GB" dirty="0"/>
            </a:br>
            <a:r>
              <a:rPr lang="en-GB" sz="3600" i="1" dirty="0" smtClean="0"/>
              <a:t>Led </a:t>
            </a:r>
            <a:r>
              <a:rPr lang="en-GB" sz="3600" i="1" dirty="0"/>
              <a:t>by </a:t>
            </a:r>
            <a:r>
              <a:rPr lang="en-GB" sz="3600" i="1" dirty="0" smtClean="0"/>
              <a:t>Deb Outhwaite, Warwick University</a:t>
            </a:r>
            <a:endParaRPr lang="en-GB" sz="3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8196" y="6565693"/>
            <a:ext cx="2804714" cy="629586"/>
          </a:xfrm>
          <a:prstGeom prst="rect">
            <a:avLst/>
          </a:prstGeom>
        </p:spPr>
      </p:pic>
    </p:spTree>
    <p:extLst>
      <p:ext uri="{BB962C8B-B14F-4D97-AF65-F5344CB8AC3E}">
        <p14:creationId xmlns:p14="http://schemas.microsoft.com/office/powerpoint/2010/main" val="2089395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can </a:t>
            </a:r>
            <a:r>
              <a:rPr lang="en-GB" dirty="0" smtClean="0"/>
              <a:t>we explain and defend the robustness of our research?' </a:t>
            </a:r>
            <a:br>
              <a:rPr lang="en-GB" dirty="0" smtClean="0"/>
            </a:br>
            <a:r>
              <a:rPr lang="en-GB" dirty="0"/>
              <a:t/>
            </a:r>
            <a:br>
              <a:rPr lang="en-GB" dirty="0"/>
            </a:br>
            <a:r>
              <a:rPr lang="en-GB" sz="3600" i="1" dirty="0" smtClean="0"/>
              <a:t>Led </a:t>
            </a:r>
            <a:r>
              <a:rPr lang="en-GB" sz="3600" i="1" dirty="0"/>
              <a:t>by </a:t>
            </a:r>
            <a:r>
              <a:rPr lang="en-GB" sz="3600" i="1" dirty="0" smtClean="0"/>
              <a:t>Liz </a:t>
            </a:r>
            <a:r>
              <a:rPr lang="en-GB" sz="3600" i="1" dirty="0" err="1" smtClean="0"/>
              <a:t>Hidson</a:t>
            </a:r>
            <a:r>
              <a:rPr lang="en-GB" sz="3600" i="1" dirty="0" smtClean="0"/>
              <a:t>, University of Durham </a:t>
            </a:r>
            <a:endParaRPr lang="en-GB"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8196" y="6565693"/>
            <a:ext cx="2804714" cy="629586"/>
          </a:xfrm>
          <a:prstGeom prst="rect">
            <a:avLst/>
          </a:prstGeom>
        </p:spPr>
      </p:pic>
    </p:spTree>
    <p:extLst>
      <p:ext uri="{BB962C8B-B14F-4D97-AF65-F5344CB8AC3E}">
        <p14:creationId xmlns:p14="http://schemas.microsoft.com/office/powerpoint/2010/main" val="3488945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can </a:t>
            </a:r>
            <a:r>
              <a:rPr lang="en-GB" dirty="0" smtClean="0"/>
              <a:t>we provide evidence about how educational leadership is effective?‘</a:t>
            </a:r>
            <a:br>
              <a:rPr lang="en-GB" dirty="0" smtClean="0"/>
            </a:br>
            <a:r>
              <a:rPr lang="en-GB" dirty="0" smtClean="0"/>
              <a:t/>
            </a:r>
            <a:br>
              <a:rPr lang="en-GB" dirty="0" smtClean="0"/>
            </a:br>
            <a:r>
              <a:rPr lang="en-GB" sz="3600" i="1" dirty="0" smtClean="0"/>
              <a:t>Led by </a:t>
            </a:r>
            <a:r>
              <a:rPr lang="en-GB" sz="3600" i="1" dirty="0" err="1" smtClean="0"/>
              <a:t>Mishel</a:t>
            </a:r>
            <a:r>
              <a:rPr lang="en-GB" sz="3600" i="1" dirty="0" smtClean="0"/>
              <a:t> </a:t>
            </a:r>
            <a:r>
              <a:rPr lang="en-GB" sz="3600" i="1" dirty="0" err="1" smtClean="0"/>
              <a:t>Moriah</a:t>
            </a:r>
            <a:r>
              <a:rPr lang="en-GB" sz="3600" i="1" dirty="0" smtClean="0"/>
              <a:t>, University of Aberdeen</a:t>
            </a:r>
            <a:endParaRPr lang="en-GB"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8196" y="6565693"/>
            <a:ext cx="2804714" cy="629586"/>
          </a:xfrm>
          <a:prstGeom prst="rect">
            <a:avLst/>
          </a:prstGeom>
        </p:spPr>
      </p:pic>
    </p:spTree>
    <p:extLst>
      <p:ext uri="{BB962C8B-B14F-4D97-AF65-F5344CB8AC3E}">
        <p14:creationId xmlns:p14="http://schemas.microsoft.com/office/powerpoint/2010/main" val="2527518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657255"/>
          </a:xfrm>
        </p:spPr>
        <p:txBody>
          <a:bodyPr/>
          <a:lstStyle/>
          <a:p>
            <a:pPr algn="l"/>
            <a:r>
              <a:rPr lang="en-GB" sz="3200" b="1" dirty="0">
                <a:solidFill>
                  <a:prstClr val="black"/>
                </a:solidFill>
              </a:rPr>
              <a:t>Educational Leadership is Multi-dimensional </a:t>
            </a:r>
            <a:endParaRPr lang="en-GB" b="1" dirty="0"/>
          </a:p>
        </p:txBody>
      </p:sp>
      <p:sp>
        <p:nvSpPr>
          <p:cNvPr id="3" name="Content Placeholder 2"/>
          <p:cNvSpPr>
            <a:spLocks noGrp="1"/>
          </p:cNvSpPr>
          <p:nvPr>
            <p:ph idx="1"/>
          </p:nvPr>
        </p:nvSpPr>
        <p:spPr>
          <a:xfrm>
            <a:off x="534432" y="853440"/>
            <a:ext cx="9619774" cy="5902357"/>
          </a:xfrm>
        </p:spPr>
        <p:txBody>
          <a:bodyPr/>
          <a:lstStyle/>
          <a:p>
            <a:pPr marL="0" indent="0">
              <a:buNone/>
            </a:pPr>
            <a:r>
              <a:rPr lang="en-GB" sz="2400" dirty="0">
                <a:solidFill>
                  <a:prstClr val="black"/>
                </a:solidFill>
                <a:latin typeface="Arial" panose="020B0604020202020204" pitchFamily="34" charset="0"/>
                <a:cs typeface="Arial" panose="020B0604020202020204" pitchFamily="34" charset="0"/>
              </a:rPr>
              <a:t>There are big variations in styles, approaches, models, theories of educational </a:t>
            </a:r>
            <a:r>
              <a:rPr lang="en-GB" sz="2400" dirty="0" smtClean="0">
                <a:solidFill>
                  <a:prstClr val="black"/>
                </a:solidFill>
                <a:latin typeface="Arial" panose="020B0604020202020204" pitchFamily="34" charset="0"/>
                <a:cs typeface="Arial" panose="020B0604020202020204" pitchFamily="34" charset="0"/>
              </a:rPr>
              <a:t>leadership.</a:t>
            </a:r>
            <a:r>
              <a:rPr lang="en-GB" sz="2400" dirty="0">
                <a:solidFill>
                  <a:prstClr val="black"/>
                </a:solidFill>
                <a:latin typeface="Arial" panose="020B0604020202020204" pitchFamily="34" charset="0"/>
                <a:cs typeface="Arial" panose="020B0604020202020204" pitchFamily="34" charset="0"/>
              </a:rPr>
              <a:t> </a:t>
            </a:r>
            <a:r>
              <a:rPr lang="en-GB" sz="2400" dirty="0" smtClean="0">
                <a:solidFill>
                  <a:prstClr val="black"/>
                </a:solidFill>
                <a:latin typeface="Arial" panose="020B0604020202020204" pitchFamily="34" charset="0"/>
                <a:cs typeface="Arial" panose="020B0604020202020204" pitchFamily="34" charset="0"/>
              </a:rPr>
              <a:t>A</a:t>
            </a:r>
            <a:r>
              <a:rPr lang="en-GB" sz="2400" dirty="0" smtClean="0">
                <a:solidFill>
                  <a:prstClr val="black"/>
                </a:solidFill>
                <a:latin typeface="Arial" panose="020B0604020202020204" pitchFamily="34" charset="0"/>
                <a:cs typeface="Arial" panose="020B0604020202020204" pitchFamily="34" charset="0"/>
              </a:rPr>
              <a:t>uthors </a:t>
            </a:r>
            <a:r>
              <a:rPr lang="en-GB" sz="2400" dirty="0">
                <a:solidFill>
                  <a:prstClr val="black"/>
                </a:solidFill>
                <a:latin typeface="Arial" panose="020B0604020202020204" pitchFamily="34" charset="0"/>
                <a:cs typeface="Arial" panose="020B0604020202020204" pitchFamily="34" charset="0"/>
              </a:rPr>
              <a:t>have different perspectives </a:t>
            </a:r>
            <a:r>
              <a:rPr lang="en-GB" sz="2400" dirty="0" smtClean="0">
                <a:solidFill>
                  <a:prstClr val="black"/>
                </a:solidFill>
                <a:latin typeface="Arial" panose="020B0604020202020204" pitchFamily="34" charset="0"/>
                <a:cs typeface="Arial" panose="020B0604020202020204" pitchFamily="34" charset="0"/>
              </a:rPr>
              <a:t>on </a:t>
            </a:r>
            <a:r>
              <a:rPr lang="en-GB" sz="2400" dirty="0">
                <a:solidFill>
                  <a:prstClr val="black"/>
                </a:solidFill>
                <a:latin typeface="Arial" panose="020B0604020202020204" pitchFamily="34" charset="0"/>
                <a:cs typeface="Arial" panose="020B0604020202020204" pitchFamily="34" charset="0"/>
              </a:rPr>
              <a:t>leadership that they promote, </a:t>
            </a:r>
            <a:r>
              <a:rPr lang="en-GB" sz="2400" dirty="0" smtClean="0">
                <a:solidFill>
                  <a:prstClr val="black"/>
                </a:solidFill>
                <a:latin typeface="Arial" panose="020B0604020202020204" pitchFamily="34" charset="0"/>
                <a:cs typeface="Arial" panose="020B0604020202020204" pitchFamily="34" charset="0"/>
              </a:rPr>
              <a:t>all </a:t>
            </a:r>
            <a:r>
              <a:rPr lang="en-GB" sz="2400" dirty="0">
                <a:solidFill>
                  <a:prstClr val="black"/>
                </a:solidFill>
                <a:latin typeface="Arial" panose="020B0604020202020204" pitchFamily="34" charset="0"/>
                <a:cs typeface="Arial" panose="020B0604020202020204" pitchFamily="34" charset="0"/>
              </a:rPr>
              <a:t>towards achieving effective leadership; for example:  </a:t>
            </a:r>
            <a:endParaRPr lang="en-GB" sz="2400" dirty="0" smtClean="0">
              <a:solidFill>
                <a:prstClr val="black"/>
              </a:solidFill>
              <a:latin typeface="Arial" panose="020B0604020202020204" pitchFamily="34" charset="0"/>
              <a:cs typeface="Arial" panose="020B0604020202020204" pitchFamily="34" charset="0"/>
            </a:endParaRPr>
          </a:p>
          <a:p>
            <a:pPr marL="0" indent="0">
              <a:buNone/>
            </a:pPr>
            <a:endParaRPr lang="en-GB" sz="2400" dirty="0">
              <a:solidFill>
                <a:prstClr val="black"/>
              </a:solidFill>
              <a:latin typeface="Arial" panose="020B0604020202020204" pitchFamily="34" charset="0"/>
              <a:cs typeface="Arial" panose="020B0604020202020204" pitchFamily="34" charset="0"/>
            </a:endParaRPr>
          </a:p>
          <a:p>
            <a:r>
              <a:rPr lang="en-GB" sz="2400" dirty="0" smtClean="0">
                <a:solidFill>
                  <a:prstClr val="black"/>
                </a:solidFill>
                <a:latin typeface="Arial" panose="020B0604020202020204" pitchFamily="34" charset="0"/>
                <a:cs typeface="Arial" panose="020B0604020202020204" pitchFamily="34" charset="0"/>
              </a:rPr>
              <a:t>Kenneth </a:t>
            </a:r>
            <a:r>
              <a:rPr lang="en-GB" sz="2400" dirty="0" err="1">
                <a:solidFill>
                  <a:prstClr val="black"/>
                </a:solidFill>
                <a:latin typeface="Arial" panose="020B0604020202020204" pitchFamily="34" charset="0"/>
                <a:cs typeface="Arial" panose="020B0604020202020204" pitchFamily="34" charset="0"/>
              </a:rPr>
              <a:t>Leithwood</a:t>
            </a:r>
            <a:r>
              <a:rPr lang="en-GB" sz="2400" dirty="0">
                <a:solidFill>
                  <a:prstClr val="black"/>
                </a:solidFill>
                <a:latin typeface="Arial" panose="020B0604020202020204" pitchFamily="34" charset="0"/>
                <a:cs typeface="Arial" panose="020B0604020202020204" pitchFamily="34" charset="0"/>
              </a:rPr>
              <a:t> &amp; others- </a:t>
            </a:r>
            <a:r>
              <a:rPr lang="en-GB" sz="2400" dirty="0" smtClean="0">
                <a:solidFill>
                  <a:prstClr val="black"/>
                </a:solidFill>
                <a:latin typeface="Arial" panose="020B0604020202020204" pitchFamily="34" charset="0"/>
                <a:cs typeface="Arial" panose="020B0604020202020204" pitchFamily="34" charset="0"/>
              </a:rPr>
              <a:t>transformational </a:t>
            </a:r>
            <a:r>
              <a:rPr lang="en-GB" sz="2400" dirty="0">
                <a:solidFill>
                  <a:prstClr val="black"/>
                </a:solidFill>
                <a:latin typeface="Arial" panose="020B0604020202020204" pitchFamily="34" charset="0"/>
                <a:cs typeface="Arial" panose="020B0604020202020204" pitchFamily="34" charset="0"/>
              </a:rPr>
              <a:t>school </a:t>
            </a:r>
            <a:r>
              <a:rPr lang="en-GB" sz="2400" dirty="0" smtClean="0">
                <a:solidFill>
                  <a:prstClr val="black"/>
                </a:solidFill>
                <a:latin typeface="Arial" panose="020B0604020202020204" pitchFamily="34" charset="0"/>
                <a:cs typeface="Arial" panose="020B0604020202020204" pitchFamily="34" charset="0"/>
              </a:rPr>
              <a:t>leadership</a:t>
            </a:r>
            <a:endParaRPr lang="en-GB" sz="2400" dirty="0">
              <a:solidFill>
                <a:prstClr val="black"/>
              </a:solidFill>
              <a:latin typeface="Arial" panose="020B0604020202020204" pitchFamily="34" charset="0"/>
              <a:cs typeface="Arial" panose="020B0604020202020204" pitchFamily="34" charset="0"/>
            </a:endParaRPr>
          </a:p>
          <a:p>
            <a:r>
              <a:rPr lang="en-GB" sz="2400" dirty="0" smtClean="0">
                <a:solidFill>
                  <a:prstClr val="black"/>
                </a:solidFill>
                <a:latin typeface="Arial" panose="020B0604020202020204" pitchFamily="34" charset="0"/>
                <a:cs typeface="Arial" panose="020B0604020202020204" pitchFamily="34" charset="0"/>
              </a:rPr>
              <a:t>Anita </a:t>
            </a:r>
            <a:r>
              <a:rPr lang="en-GB" sz="2400" dirty="0">
                <a:solidFill>
                  <a:prstClr val="black"/>
                </a:solidFill>
                <a:latin typeface="Arial" panose="020B0604020202020204" pitchFamily="34" charset="0"/>
                <a:cs typeface="Arial" panose="020B0604020202020204" pitchFamily="34" charset="0"/>
              </a:rPr>
              <a:t>&amp; Wayne Hoy </a:t>
            </a:r>
            <a:r>
              <a:rPr lang="en-GB" sz="2400" dirty="0">
                <a:solidFill>
                  <a:prstClr val="black"/>
                </a:solidFill>
                <a:latin typeface="Arial" panose="020B0604020202020204" pitchFamily="34" charset="0"/>
                <a:cs typeface="Arial" panose="020B0604020202020204" pitchFamily="34" charset="0"/>
              </a:rPr>
              <a:t>&amp;</a:t>
            </a:r>
            <a:r>
              <a:rPr lang="en-GB" sz="2400" dirty="0" smtClean="0">
                <a:solidFill>
                  <a:prstClr val="black"/>
                </a:solidFill>
                <a:latin typeface="Arial" panose="020B0604020202020204" pitchFamily="34" charset="0"/>
                <a:cs typeface="Arial" panose="020B0604020202020204" pitchFamily="34" charset="0"/>
              </a:rPr>
              <a:t> </a:t>
            </a:r>
            <a:r>
              <a:rPr lang="en-GB" sz="2400" dirty="0">
                <a:solidFill>
                  <a:prstClr val="black"/>
                </a:solidFill>
                <a:latin typeface="Arial" panose="020B0604020202020204" pitchFamily="34" charset="0"/>
                <a:cs typeface="Arial" panose="020B0604020202020204" pitchFamily="34" charset="0"/>
              </a:rPr>
              <a:t>others- </a:t>
            </a:r>
            <a:r>
              <a:rPr lang="en-GB" sz="2400" dirty="0" smtClean="0">
                <a:solidFill>
                  <a:prstClr val="black"/>
                </a:solidFill>
                <a:latin typeface="Arial" panose="020B0604020202020204" pitchFamily="34" charset="0"/>
                <a:cs typeface="Arial" panose="020B0604020202020204" pitchFamily="34" charset="0"/>
              </a:rPr>
              <a:t>instructional </a:t>
            </a:r>
            <a:r>
              <a:rPr lang="en-GB" sz="2400" dirty="0">
                <a:solidFill>
                  <a:prstClr val="black"/>
                </a:solidFill>
                <a:latin typeface="Arial" panose="020B0604020202020204" pitchFamily="34" charset="0"/>
                <a:cs typeface="Arial" panose="020B0604020202020204" pitchFamily="34" charset="0"/>
              </a:rPr>
              <a:t>leadership </a:t>
            </a:r>
            <a:endParaRPr lang="en-GB" sz="2400" dirty="0">
              <a:solidFill>
                <a:prstClr val="black"/>
              </a:solidFill>
              <a:latin typeface="Arial" panose="020B0604020202020204" pitchFamily="34" charset="0"/>
              <a:cs typeface="Arial" panose="020B0604020202020204" pitchFamily="34" charset="0"/>
            </a:endParaRPr>
          </a:p>
          <a:p>
            <a:r>
              <a:rPr lang="en-GB" sz="2400" dirty="0" smtClean="0">
                <a:solidFill>
                  <a:prstClr val="black"/>
                </a:solidFill>
                <a:latin typeface="Arial" panose="020B0604020202020204" pitchFamily="34" charset="0"/>
                <a:cs typeface="Arial" panose="020B0604020202020204" pitchFamily="34" charset="0"/>
              </a:rPr>
              <a:t>Bennett</a:t>
            </a:r>
            <a:r>
              <a:rPr lang="en-GB" sz="2400" dirty="0">
                <a:solidFill>
                  <a:prstClr val="black"/>
                </a:solidFill>
                <a:latin typeface="Arial" panose="020B0604020202020204" pitchFamily="34" charset="0"/>
                <a:cs typeface="Arial" panose="020B0604020202020204" pitchFamily="34" charset="0"/>
              </a:rPr>
              <a:t>, </a:t>
            </a:r>
            <a:r>
              <a:rPr lang="en-GB" sz="2400" dirty="0" err="1">
                <a:solidFill>
                  <a:prstClr val="black"/>
                </a:solidFill>
                <a:latin typeface="Arial" panose="020B0604020202020204" pitchFamily="34" charset="0"/>
                <a:cs typeface="Arial" panose="020B0604020202020204" pitchFamily="34" charset="0"/>
              </a:rPr>
              <a:t>MacBeath</a:t>
            </a:r>
            <a:r>
              <a:rPr lang="en-GB" sz="2400" dirty="0">
                <a:solidFill>
                  <a:prstClr val="black"/>
                </a:solidFill>
                <a:latin typeface="Arial" panose="020B0604020202020204" pitchFamily="34" charset="0"/>
                <a:cs typeface="Arial" panose="020B0604020202020204" pitchFamily="34" charset="0"/>
              </a:rPr>
              <a:t>, Cheng &amp; others- </a:t>
            </a:r>
            <a:r>
              <a:rPr lang="en-GB" sz="2400" dirty="0" smtClean="0">
                <a:solidFill>
                  <a:prstClr val="black"/>
                </a:solidFill>
                <a:latin typeface="Arial" panose="020B0604020202020204" pitchFamily="34" charset="0"/>
                <a:cs typeface="Arial" panose="020B0604020202020204" pitchFamily="34" charset="0"/>
              </a:rPr>
              <a:t>effective </a:t>
            </a:r>
            <a:r>
              <a:rPr lang="en-GB" sz="2400" dirty="0">
                <a:solidFill>
                  <a:prstClr val="black"/>
                </a:solidFill>
                <a:latin typeface="Arial" panose="020B0604020202020204" pitchFamily="34" charset="0"/>
                <a:cs typeface="Arial" panose="020B0604020202020204" pitchFamily="34" charset="0"/>
              </a:rPr>
              <a:t>school </a:t>
            </a:r>
            <a:r>
              <a:rPr lang="en-GB" sz="2400" dirty="0" smtClean="0">
                <a:solidFill>
                  <a:prstClr val="black"/>
                </a:solidFill>
                <a:latin typeface="Arial" panose="020B0604020202020204" pitchFamily="34" charset="0"/>
                <a:cs typeface="Arial" panose="020B0604020202020204" pitchFamily="34" charset="0"/>
              </a:rPr>
              <a:t>leadership</a:t>
            </a:r>
            <a:endParaRPr lang="en-GB" sz="2400" dirty="0">
              <a:solidFill>
                <a:prstClr val="black"/>
              </a:solidFill>
              <a:latin typeface="Arial" panose="020B0604020202020204" pitchFamily="34" charset="0"/>
              <a:cs typeface="Arial" panose="020B0604020202020204" pitchFamily="34" charset="0"/>
            </a:endParaRPr>
          </a:p>
          <a:p>
            <a:r>
              <a:rPr lang="en-GB" sz="2400" dirty="0" smtClean="0">
                <a:solidFill>
                  <a:prstClr val="black"/>
                </a:solidFill>
                <a:latin typeface="Arial" panose="020B0604020202020204" pitchFamily="34" charset="0"/>
                <a:cs typeface="Arial" panose="020B0604020202020204" pitchFamily="34" charset="0"/>
              </a:rPr>
              <a:t>Harris </a:t>
            </a:r>
            <a:r>
              <a:rPr lang="en-GB" sz="2400" dirty="0">
                <a:solidFill>
                  <a:prstClr val="black"/>
                </a:solidFill>
                <a:latin typeface="Arial" panose="020B0604020202020204" pitchFamily="34" charset="0"/>
                <a:cs typeface="Arial" panose="020B0604020202020204" pitchFamily="34" charset="0"/>
              </a:rPr>
              <a:t>&amp; others- </a:t>
            </a:r>
            <a:r>
              <a:rPr lang="en-GB" sz="2400" dirty="0" smtClean="0">
                <a:solidFill>
                  <a:prstClr val="black"/>
                </a:solidFill>
                <a:latin typeface="Arial" panose="020B0604020202020204" pitchFamily="34" charset="0"/>
                <a:cs typeface="Arial" panose="020B0604020202020204" pitchFamily="34" charset="0"/>
              </a:rPr>
              <a:t>distributed leadership</a:t>
            </a:r>
            <a:endParaRPr lang="en-GB" sz="2400" dirty="0">
              <a:solidFill>
                <a:prstClr val="black"/>
              </a:solidFill>
              <a:latin typeface="Arial" panose="020B0604020202020204" pitchFamily="34" charset="0"/>
              <a:cs typeface="Arial" panose="020B0604020202020204" pitchFamily="34" charset="0"/>
            </a:endParaRPr>
          </a:p>
          <a:p>
            <a:r>
              <a:rPr lang="en-GB" sz="2400" dirty="0" smtClean="0">
                <a:solidFill>
                  <a:prstClr val="black"/>
                </a:solidFill>
                <a:latin typeface="Arial" panose="020B0604020202020204" pitchFamily="34" charset="0"/>
                <a:cs typeface="Arial" panose="020B0604020202020204" pitchFamily="34" charset="0"/>
              </a:rPr>
              <a:t>Bush </a:t>
            </a:r>
            <a:r>
              <a:rPr lang="en-GB" sz="2400" dirty="0">
                <a:solidFill>
                  <a:prstClr val="black"/>
                </a:solidFill>
                <a:latin typeface="Arial" panose="020B0604020202020204" pitchFamily="34" charset="0"/>
                <a:cs typeface="Arial" panose="020B0604020202020204" pitchFamily="34" charset="0"/>
              </a:rPr>
              <a:t>&amp;</a:t>
            </a:r>
            <a:r>
              <a:rPr lang="en-GB" sz="2400" dirty="0" smtClean="0">
                <a:solidFill>
                  <a:prstClr val="black"/>
                </a:solidFill>
                <a:latin typeface="Arial" panose="020B0604020202020204" pitchFamily="34" charset="0"/>
                <a:cs typeface="Arial" panose="020B0604020202020204" pitchFamily="34" charset="0"/>
              </a:rPr>
              <a:t> </a:t>
            </a:r>
            <a:r>
              <a:rPr lang="en-GB" sz="2400" dirty="0">
                <a:solidFill>
                  <a:prstClr val="black"/>
                </a:solidFill>
                <a:latin typeface="Arial" panose="020B0604020202020204" pitchFamily="34" charset="0"/>
                <a:cs typeface="Arial" panose="020B0604020202020204" pitchFamily="34" charset="0"/>
              </a:rPr>
              <a:t>others-  managerial </a:t>
            </a:r>
            <a:r>
              <a:rPr lang="en-GB" sz="2400" dirty="0" smtClean="0">
                <a:solidFill>
                  <a:prstClr val="black"/>
                </a:solidFill>
                <a:latin typeface="Arial" panose="020B0604020202020204" pitchFamily="34" charset="0"/>
                <a:cs typeface="Arial" panose="020B0604020202020204" pitchFamily="34" charset="0"/>
              </a:rPr>
              <a:t>approaches</a:t>
            </a:r>
            <a:endParaRPr lang="en-GB" sz="2400" dirty="0">
              <a:solidFill>
                <a:prstClr val="black"/>
              </a:solidFill>
              <a:latin typeface="Arial" panose="020B0604020202020204" pitchFamily="34" charset="0"/>
              <a:cs typeface="Arial" panose="020B0604020202020204" pitchFamily="34" charset="0"/>
            </a:endParaRPr>
          </a:p>
          <a:p>
            <a:r>
              <a:rPr lang="en-GB" sz="2400" dirty="0" err="1" smtClean="0">
                <a:solidFill>
                  <a:prstClr val="black"/>
                </a:solidFill>
                <a:latin typeface="Arial" panose="020B0604020202020204" pitchFamily="34" charset="0"/>
                <a:cs typeface="Arial" panose="020B0604020202020204" pitchFamily="34" charset="0"/>
              </a:rPr>
              <a:t>Ruairc</a:t>
            </a:r>
            <a:r>
              <a:rPr lang="en-GB" sz="2400" dirty="0">
                <a:solidFill>
                  <a:prstClr val="black"/>
                </a:solidFill>
                <a:latin typeface="Arial" panose="020B0604020202020204" pitchFamily="34" charset="0"/>
                <a:cs typeface="Arial" panose="020B0604020202020204" pitchFamily="34" charset="0"/>
              </a:rPr>
              <a:t> </a:t>
            </a:r>
            <a:r>
              <a:rPr lang="en-GB" sz="2400" dirty="0" smtClean="0">
                <a:solidFill>
                  <a:prstClr val="black"/>
                </a:solidFill>
                <a:latin typeface="Arial" panose="020B0604020202020204" pitchFamily="34" charset="0"/>
                <a:cs typeface="Arial" panose="020B0604020202020204" pitchFamily="34" charset="0"/>
              </a:rPr>
              <a:t>&amp;</a:t>
            </a:r>
            <a:r>
              <a:rPr lang="en-GB" sz="2400" dirty="0" smtClean="0">
                <a:solidFill>
                  <a:prstClr val="black"/>
                </a:solidFill>
                <a:latin typeface="Arial" panose="020B0604020202020204" pitchFamily="34" charset="0"/>
                <a:cs typeface="Arial" panose="020B0604020202020204" pitchFamily="34" charset="0"/>
              </a:rPr>
              <a:t> others- leadership </a:t>
            </a:r>
            <a:r>
              <a:rPr lang="en-GB" sz="2400" dirty="0">
                <a:solidFill>
                  <a:prstClr val="black"/>
                </a:solidFill>
                <a:latin typeface="Arial" panose="020B0604020202020204" pitchFamily="34" charset="0"/>
                <a:cs typeface="Arial" panose="020B0604020202020204" pitchFamily="34" charset="0"/>
              </a:rPr>
              <a:t>for Inclusive </a:t>
            </a:r>
            <a:r>
              <a:rPr lang="en-GB" sz="2400" dirty="0" smtClean="0">
                <a:solidFill>
                  <a:prstClr val="black"/>
                </a:solidFill>
                <a:latin typeface="Arial" panose="020B0604020202020204" pitchFamily="34" charset="0"/>
                <a:cs typeface="Arial" panose="020B0604020202020204" pitchFamily="34" charset="0"/>
              </a:rPr>
              <a:t>Schools</a:t>
            </a:r>
            <a:endParaRPr lang="en-GB" sz="2400" dirty="0">
              <a:solidFill>
                <a:prstClr val="black"/>
              </a:solidFill>
              <a:latin typeface="Arial" panose="020B0604020202020204" pitchFamily="34" charset="0"/>
              <a:cs typeface="Arial" panose="020B0604020202020204" pitchFamily="34" charset="0"/>
            </a:endParaRPr>
          </a:p>
          <a:p>
            <a:r>
              <a:rPr lang="en-GB" sz="2400" dirty="0" smtClean="0">
                <a:solidFill>
                  <a:prstClr val="black"/>
                </a:solidFill>
                <a:latin typeface="Arial" panose="020B0604020202020204" pitchFamily="34" charset="0"/>
                <a:cs typeface="Arial" panose="020B0604020202020204" pitchFamily="34" charset="0"/>
              </a:rPr>
              <a:t>Fiedler </a:t>
            </a:r>
            <a:r>
              <a:rPr lang="en-GB" sz="2400" dirty="0">
                <a:solidFill>
                  <a:prstClr val="black"/>
                </a:solidFill>
                <a:latin typeface="Arial" panose="020B0604020202020204" pitchFamily="34" charset="0"/>
                <a:cs typeface="Arial" panose="020B0604020202020204" pitchFamily="34" charset="0"/>
              </a:rPr>
              <a:t>&amp; Hersey and Blanchard- </a:t>
            </a:r>
            <a:r>
              <a:rPr lang="en-GB" sz="2400" dirty="0" smtClean="0">
                <a:solidFill>
                  <a:prstClr val="black"/>
                </a:solidFill>
                <a:latin typeface="Arial" panose="020B0604020202020204" pitchFamily="34" charset="0"/>
                <a:cs typeface="Arial" panose="020B0604020202020204" pitchFamily="34" charset="0"/>
              </a:rPr>
              <a:t>contingency </a:t>
            </a:r>
            <a:r>
              <a:rPr lang="en-GB" sz="2400" dirty="0">
                <a:solidFill>
                  <a:prstClr val="black"/>
                </a:solidFill>
                <a:latin typeface="Arial" panose="020B0604020202020204" pitchFamily="34" charset="0"/>
                <a:cs typeface="Arial" panose="020B0604020202020204" pitchFamily="34" charset="0"/>
              </a:rPr>
              <a:t>s</a:t>
            </a:r>
            <a:r>
              <a:rPr lang="en-GB" sz="2400" dirty="0" smtClean="0">
                <a:solidFill>
                  <a:prstClr val="black"/>
                </a:solidFill>
                <a:latin typeface="Arial" panose="020B0604020202020204" pitchFamily="34" charset="0"/>
                <a:cs typeface="Arial" panose="020B0604020202020204" pitchFamily="34" charset="0"/>
              </a:rPr>
              <a:t>ituational </a:t>
            </a:r>
            <a:r>
              <a:rPr lang="en-GB" sz="2400" dirty="0" smtClean="0">
                <a:solidFill>
                  <a:prstClr val="black"/>
                </a:solidFill>
                <a:latin typeface="Arial" panose="020B0604020202020204" pitchFamily="34" charset="0"/>
                <a:cs typeface="Arial" panose="020B0604020202020204" pitchFamily="34" charset="0"/>
              </a:rPr>
              <a:t>m</a:t>
            </a:r>
            <a:r>
              <a:rPr lang="en-GB" sz="2400" dirty="0" smtClean="0">
                <a:solidFill>
                  <a:prstClr val="black"/>
                </a:solidFill>
                <a:latin typeface="Arial" panose="020B0604020202020204" pitchFamily="34" charset="0"/>
                <a:cs typeface="Arial" panose="020B0604020202020204" pitchFamily="34" charset="0"/>
              </a:rPr>
              <a:t>odels</a:t>
            </a:r>
          </a:p>
          <a:p>
            <a:r>
              <a:rPr lang="en-GB" sz="2400" dirty="0" smtClean="0">
                <a:solidFill>
                  <a:prstClr val="black"/>
                </a:solidFill>
                <a:latin typeface="Arial" panose="020B0604020202020204" pitchFamily="34" charset="0"/>
                <a:cs typeface="Arial" panose="020B0604020202020204" pitchFamily="34" charset="0"/>
              </a:rPr>
              <a:t>Many </a:t>
            </a:r>
            <a:r>
              <a:rPr lang="en-GB" sz="2400" dirty="0">
                <a:solidFill>
                  <a:prstClr val="black"/>
                </a:solidFill>
                <a:latin typeface="Arial" panose="020B0604020202020204" pitchFamily="34" charset="0"/>
                <a:cs typeface="Arial" panose="020B0604020202020204" pitchFamily="34" charset="0"/>
              </a:rPr>
              <a:t>other leadership scholars such as present in this room</a:t>
            </a:r>
            <a:endParaRPr lang="en-GB" sz="2400" dirty="0">
              <a:solidFill>
                <a:prstClr val="black"/>
              </a:solidFill>
            </a:endParaRPr>
          </a:p>
          <a:p>
            <a:endParaRPr lang="en-GB" dirty="0"/>
          </a:p>
        </p:txBody>
      </p:sp>
    </p:spTree>
    <p:extLst>
      <p:ext uri="{BB962C8B-B14F-4D97-AF65-F5344CB8AC3E}">
        <p14:creationId xmlns:p14="http://schemas.microsoft.com/office/powerpoint/2010/main" val="1278684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prstClr val="black"/>
                </a:solidFill>
                <a:latin typeface="Arial" panose="020B0604020202020204" pitchFamily="34" charset="0"/>
                <a:cs typeface="Arial" panose="020B0604020202020204" pitchFamily="34" charset="0"/>
              </a:rPr>
              <a:t>Some Instances </a:t>
            </a:r>
            <a:r>
              <a:rPr lang="en-GB" sz="3200" b="1" dirty="0">
                <a:solidFill>
                  <a:prstClr val="black"/>
                </a:solidFill>
                <a:latin typeface="Arial" panose="020B0604020202020204" pitchFamily="34" charset="0"/>
                <a:cs typeface="Arial" panose="020B0604020202020204" pitchFamily="34" charset="0"/>
              </a:rPr>
              <a:t>W</a:t>
            </a:r>
            <a:r>
              <a:rPr lang="en-GB" sz="3200" b="1" dirty="0" smtClean="0">
                <a:solidFill>
                  <a:prstClr val="black"/>
                </a:solidFill>
                <a:latin typeface="Arial" panose="020B0604020202020204" pitchFamily="34" charset="0"/>
                <a:cs typeface="Arial" panose="020B0604020202020204" pitchFamily="34" charset="0"/>
              </a:rPr>
              <a:t>hen Educational </a:t>
            </a:r>
            <a:r>
              <a:rPr lang="en-GB" sz="3200" b="1" dirty="0">
                <a:solidFill>
                  <a:prstClr val="black"/>
                </a:solidFill>
                <a:latin typeface="Arial" panose="020B0604020202020204" pitchFamily="34" charset="0"/>
                <a:cs typeface="Arial" panose="020B0604020202020204" pitchFamily="34" charset="0"/>
              </a:rPr>
              <a:t>Leadership is Effective </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34432" y="1563340"/>
            <a:ext cx="9619774" cy="5192457"/>
          </a:xfrm>
        </p:spPr>
        <p:txBody>
          <a:bodyPr/>
          <a:lstStyle/>
          <a:p>
            <a:pPr marL="0" lvl="0" indent="0">
              <a:buNone/>
            </a:pPr>
            <a:r>
              <a:rPr lang="en-GB" sz="2400" dirty="0">
                <a:solidFill>
                  <a:prstClr val="black"/>
                </a:solidFill>
                <a:latin typeface="Arial" panose="020B0604020202020204" pitchFamily="34" charset="0"/>
                <a:cs typeface="Arial" panose="020B0604020202020204" pitchFamily="34" charset="0"/>
              </a:rPr>
              <a:t>There </a:t>
            </a:r>
            <a:r>
              <a:rPr lang="en-GB" sz="2400" dirty="0" smtClean="0">
                <a:solidFill>
                  <a:prstClr val="black"/>
                </a:solidFill>
                <a:latin typeface="Arial" panose="020B0604020202020204" pitchFamily="34" charset="0"/>
                <a:cs typeface="Arial" panose="020B0604020202020204" pitchFamily="34" charset="0"/>
              </a:rPr>
              <a:t>are studies which offer </a:t>
            </a:r>
            <a:r>
              <a:rPr lang="en-GB" sz="2400" dirty="0">
                <a:solidFill>
                  <a:prstClr val="black"/>
                </a:solidFill>
                <a:latin typeface="Arial" panose="020B0604020202020204" pitchFamily="34" charset="0"/>
                <a:cs typeface="Arial" panose="020B0604020202020204" pitchFamily="34" charset="0"/>
              </a:rPr>
              <a:t>compelling evidence that leadership practices are </a:t>
            </a:r>
            <a:r>
              <a:rPr lang="en-GB" sz="2400" dirty="0" smtClean="0">
                <a:solidFill>
                  <a:prstClr val="black"/>
                </a:solidFill>
                <a:latin typeface="Arial" panose="020B0604020202020204" pitchFamily="34" charset="0"/>
                <a:cs typeface="Arial" panose="020B0604020202020204" pitchFamily="34" charset="0"/>
              </a:rPr>
              <a:t>beneficial. For example when:</a:t>
            </a:r>
            <a:endParaRPr lang="en-GB" sz="2400" dirty="0">
              <a:solidFill>
                <a:prstClr val="black"/>
              </a:solidFill>
              <a:latin typeface="Arial" panose="020B0604020202020204" pitchFamily="34" charset="0"/>
              <a:cs typeface="Arial" panose="020B0604020202020204" pitchFamily="34" charset="0"/>
            </a:endParaRPr>
          </a:p>
          <a:p>
            <a:pPr lvl="0">
              <a:buFont typeface="Wingdings" panose="05000000000000000000" pitchFamily="2" charset="2"/>
              <a:buChar char="Ø"/>
            </a:pPr>
            <a:r>
              <a:rPr lang="en-GB" sz="2400" dirty="0">
                <a:solidFill>
                  <a:prstClr val="black"/>
                </a:solidFill>
                <a:latin typeface="Arial" panose="020B0604020202020204" pitchFamily="34" charset="0"/>
                <a:cs typeface="Arial" panose="020B0604020202020204" pitchFamily="34" charset="0"/>
              </a:rPr>
              <a:t>There is adequate support for school leaders to function in their </a:t>
            </a:r>
            <a:r>
              <a:rPr lang="en-GB" sz="2400" dirty="0" smtClean="0">
                <a:solidFill>
                  <a:prstClr val="black"/>
                </a:solidFill>
                <a:latin typeface="Arial" panose="020B0604020202020204" pitchFamily="34" charset="0"/>
                <a:cs typeface="Arial" panose="020B0604020202020204" pitchFamily="34" charset="0"/>
              </a:rPr>
              <a:t>capacity</a:t>
            </a:r>
          </a:p>
          <a:p>
            <a:pPr lvl="0">
              <a:buFont typeface="Wingdings" panose="05000000000000000000" pitchFamily="2" charset="2"/>
              <a:buChar char="Ø"/>
            </a:pPr>
            <a:r>
              <a:rPr lang="en-GB" sz="2400" dirty="0" smtClean="0">
                <a:solidFill>
                  <a:prstClr val="black"/>
                </a:solidFill>
                <a:latin typeface="Arial" panose="020B0604020202020204" pitchFamily="34" charset="0"/>
                <a:cs typeface="Arial" panose="020B0604020202020204" pitchFamily="34" charset="0"/>
              </a:rPr>
              <a:t>L</a:t>
            </a:r>
            <a:r>
              <a:rPr lang="en-GB" sz="2400" dirty="0" smtClean="0">
                <a:solidFill>
                  <a:prstClr val="black"/>
                </a:solidFill>
                <a:latin typeface="Arial" panose="020B0604020202020204" pitchFamily="34" charset="0"/>
                <a:cs typeface="Arial" panose="020B0604020202020204" pitchFamily="34" charset="0"/>
              </a:rPr>
              <a:t>eadership </a:t>
            </a:r>
            <a:r>
              <a:rPr lang="en-GB" sz="2400" dirty="0">
                <a:solidFill>
                  <a:prstClr val="black"/>
                </a:solidFill>
                <a:latin typeface="Arial" panose="020B0604020202020204" pitchFamily="34" charset="0"/>
                <a:cs typeface="Arial" panose="020B0604020202020204" pitchFamily="34" charset="0"/>
              </a:rPr>
              <a:t>practices </a:t>
            </a:r>
            <a:r>
              <a:rPr lang="en-GB" sz="2400" dirty="0" smtClean="0">
                <a:solidFill>
                  <a:prstClr val="black"/>
                </a:solidFill>
                <a:latin typeface="Arial" panose="020B0604020202020204" pitchFamily="34" charset="0"/>
                <a:cs typeface="Arial" panose="020B0604020202020204" pitchFamily="34" charset="0"/>
              </a:rPr>
              <a:t>are particularly contextualised</a:t>
            </a:r>
            <a:endParaRPr lang="en-GB" sz="2400" dirty="0">
              <a:solidFill>
                <a:prstClr val="black"/>
              </a:solidFill>
              <a:latin typeface="Arial" panose="020B0604020202020204" pitchFamily="34" charset="0"/>
              <a:cs typeface="Arial" panose="020B0604020202020204" pitchFamily="34" charset="0"/>
            </a:endParaRPr>
          </a:p>
          <a:p>
            <a:pPr lvl="0">
              <a:buFont typeface="Wingdings" panose="05000000000000000000" pitchFamily="2" charset="2"/>
              <a:buChar char="Ø"/>
            </a:pPr>
            <a:r>
              <a:rPr lang="en-GB" sz="2400" dirty="0">
                <a:solidFill>
                  <a:prstClr val="black"/>
                </a:solidFill>
                <a:latin typeface="Arial" panose="020B0604020202020204" pitchFamily="34" charset="0"/>
                <a:cs typeface="Arial" panose="020B0604020202020204" pitchFamily="34" charset="0"/>
              </a:rPr>
              <a:t>S</a:t>
            </a:r>
            <a:r>
              <a:rPr lang="en-GB" sz="2400" dirty="0" smtClean="0">
                <a:solidFill>
                  <a:prstClr val="black"/>
                </a:solidFill>
                <a:latin typeface="Arial" panose="020B0604020202020204" pitchFamily="34" charset="0"/>
                <a:cs typeface="Arial" panose="020B0604020202020204" pitchFamily="34" charset="0"/>
              </a:rPr>
              <a:t>chool </a:t>
            </a:r>
            <a:r>
              <a:rPr lang="en-GB" sz="2400" dirty="0">
                <a:solidFill>
                  <a:prstClr val="black"/>
                </a:solidFill>
                <a:latin typeface="Arial" panose="020B0604020202020204" pitchFamily="34" charset="0"/>
                <a:cs typeface="Arial" panose="020B0604020202020204" pitchFamily="34" charset="0"/>
              </a:rPr>
              <a:t>leaders have professional autonomy that balances their role at the school level</a:t>
            </a:r>
          </a:p>
          <a:p>
            <a:pPr marL="0" lvl="0" indent="0">
              <a:buNone/>
            </a:pPr>
            <a:r>
              <a:rPr lang="en-GB" sz="2400" dirty="0" smtClean="0">
                <a:solidFill>
                  <a:prstClr val="black"/>
                </a:solidFill>
                <a:latin typeface="Arial" panose="020B0604020202020204" pitchFamily="34" charset="0"/>
                <a:cs typeface="Arial" panose="020B0604020202020204" pitchFamily="34" charset="0"/>
              </a:rPr>
              <a:t>Particularly helpful is research which deeply </a:t>
            </a:r>
            <a:r>
              <a:rPr lang="en-GB" sz="2400" dirty="0">
                <a:solidFill>
                  <a:prstClr val="black"/>
                </a:solidFill>
                <a:latin typeface="Arial" panose="020B0604020202020204" pitchFamily="34" charset="0"/>
                <a:cs typeface="Arial" panose="020B0604020202020204" pitchFamily="34" charset="0"/>
              </a:rPr>
              <a:t>explores and </a:t>
            </a:r>
            <a:r>
              <a:rPr lang="en-GB" sz="2400" dirty="0" smtClean="0">
                <a:solidFill>
                  <a:prstClr val="black"/>
                </a:solidFill>
                <a:latin typeface="Arial" panose="020B0604020202020204" pitchFamily="34" charset="0"/>
                <a:cs typeface="Arial" panose="020B0604020202020204" pitchFamily="34" charset="0"/>
              </a:rPr>
              <a:t>addresses </a:t>
            </a:r>
            <a:r>
              <a:rPr lang="en-GB" sz="2400" dirty="0">
                <a:solidFill>
                  <a:prstClr val="black"/>
                </a:solidFill>
                <a:latin typeface="Arial" panose="020B0604020202020204" pitchFamily="34" charset="0"/>
                <a:cs typeface="Arial" panose="020B0604020202020204" pitchFamily="34" charset="0"/>
              </a:rPr>
              <a:t>the relationship between leadership and learning</a:t>
            </a:r>
            <a:r>
              <a:rPr lang="en-GB" sz="2400" dirty="0" smtClean="0">
                <a:solidFill>
                  <a:prstClr val="black"/>
                </a:solidFill>
                <a:latin typeface="Arial" panose="020B0604020202020204" pitchFamily="34" charset="0"/>
                <a:cs typeface="Arial" panose="020B0604020202020204" pitchFamily="34" charset="0"/>
              </a:rPr>
              <a:t>.</a:t>
            </a:r>
            <a:endParaRPr lang="en-GB"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2550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spcBef>
                <a:spcPct val="20000"/>
              </a:spcBef>
            </a:pPr>
            <a:r>
              <a:rPr lang="en-GB" sz="3200" b="1" dirty="0">
                <a:solidFill>
                  <a:prstClr val="black"/>
                </a:solidFill>
                <a:latin typeface="Arial" panose="020B0604020202020204" pitchFamily="34" charset="0"/>
                <a:ea typeface="+mn-ea"/>
                <a:cs typeface="Arial" panose="020B0604020202020204" pitchFamily="34" charset="0"/>
              </a:rPr>
              <a:t>The Effectiveness of Educational Research is ‘Seen and Heard’ w</a:t>
            </a:r>
            <a:r>
              <a:rPr lang="en-GB" sz="3200" b="1" dirty="0" smtClean="0">
                <a:solidFill>
                  <a:prstClr val="black"/>
                </a:solidFill>
                <a:latin typeface="Arial" panose="020B0604020202020204" pitchFamily="34" charset="0"/>
                <a:ea typeface="+mn-ea"/>
                <a:cs typeface="Arial" panose="020B0604020202020204" pitchFamily="34" charset="0"/>
              </a:rPr>
              <a:t>hen there is:</a:t>
            </a:r>
            <a:r>
              <a:rPr lang="en-GB" sz="3200" b="1" dirty="0">
                <a:solidFill>
                  <a:prstClr val="black"/>
                </a:solidFill>
                <a:latin typeface="Arial" panose="020B0604020202020204" pitchFamily="34" charset="0"/>
                <a:ea typeface="+mn-ea"/>
                <a:cs typeface="Arial" panose="020B0604020202020204" pitchFamily="34" charset="0"/>
              </a:rPr>
              <a:t/>
            </a:r>
            <a:br>
              <a:rPr lang="en-GB" sz="3200" b="1" dirty="0">
                <a:solidFill>
                  <a:prstClr val="black"/>
                </a:solidFill>
                <a:latin typeface="Arial" panose="020B0604020202020204" pitchFamily="34" charset="0"/>
                <a:ea typeface="+mn-ea"/>
                <a:cs typeface="Arial" panose="020B0604020202020204" pitchFamily="34" charset="0"/>
              </a:rPr>
            </a:br>
            <a:endParaRPr lang="en-GB" dirty="0"/>
          </a:p>
        </p:txBody>
      </p:sp>
      <p:sp>
        <p:nvSpPr>
          <p:cNvPr id="3" name="Content Placeholder 2"/>
          <p:cNvSpPr>
            <a:spLocks noGrp="1"/>
          </p:cNvSpPr>
          <p:nvPr>
            <p:ph sz="half" idx="1"/>
          </p:nvPr>
        </p:nvSpPr>
        <p:spPr>
          <a:xfrm>
            <a:off x="534432" y="1325880"/>
            <a:ext cx="4720815" cy="5429917"/>
          </a:xfrm>
        </p:spPr>
        <p:txBody>
          <a:bodyPr/>
          <a:lstStyle/>
          <a:p>
            <a:endParaRPr lang="en-GB" sz="2000" dirty="0" smtClean="0">
              <a:solidFill>
                <a:prstClr val="black"/>
              </a:solidFill>
              <a:latin typeface="Arial" panose="020B0604020202020204" pitchFamily="34" charset="0"/>
              <a:ea typeface="+mj-ea"/>
              <a:cs typeface="Arial" panose="020B0604020202020204" pitchFamily="34" charset="0"/>
            </a:endParaRPr>
          </a:p>
          <a:p>
            <a:r>
              <a:rPr lang="en-GB" sz="2000" dirty="0" smtClean="0">
                <a:solidFill>
                  <a:prstClr val="black"/>
                </a:solidFill>
                <a:latin typeface="Arial" panose="020B0604020202020204" pitchFamily="34" charset="0"/>
                <a:ea typeface="+mj-ea"/>
                <a:cs typeface="Arial" panose="020B0604020202020204" pitchFamily="34" charset="0"/>
              </a:rPr>
              <a:t>Publication </a:t>
            </a:r>
            <a:r>
              <a:rPr lang="en-GB" sz="2000" dirty="0">
                <a:solidFill>
                  <a:prstClr val="black"/>
                </a:solidFill>
                <a:latin typeface="Arial" panose="020B0604020202020204" pitchFamily="34" charset="0"/>
                <a:ea typeface="+mj-ea"/>
                <a:cs typeface="Arial" panose="020B0604020202020204" pitchFamily="34" charset="0"/>
              </a:rPr>
              <a:t>in Professional </a:t>
            </a:r>
            <a:r>
              <a:rPr lang="en-GB" sz="2000" dirty="0" smtClean="0">
                <a:solidFill>
                  <a:prstClr val="black"/>
                </a:solidFill>
                <a:latin typeface="Arial" panose="020B0604020202020204" pitchFamily="34" charset="0"/>
                <a:ea typeface="+mj-ea"/>
                <a:cs typeface="Arial" panose="020B0604020202020204" pitchFamily="34" charset="0"/>
              </a:rPr>
              <a:t>Journals</a:t>
            </a:r>
            <a:endParaRPr lang="en-GB" sz="2000" dirty="0">
              <a:solidFill>
                <a:prstClr val="black"/>
              </a:solidFill>
              <a:latin typeface="Arial" panose="020B0604020202020204" pitchFamily="34" charset="0"/>
              <a:ea typeface="+mj-ea"/>
              <a:cs typeface="Arial" panose="020B0604020202020204" pitchFamily="34" charset="0"/>
            </a:endParaRPr>
          </a:p>
          <a:p>
            <a:r>
              <a:rPr lang="en-GB" sz="2000" dirty="0" smtClean="0">
                <a:solidFill>
                  <a:prstClr val="black"/>
                </a:solidFill>
                <a:latin typeface="Arial" panose="020B0604020202020204" pitchFamily="34" charset="0"/>
                <a:ea typeface="+mj-ea"/>
                <a:cs typeface="Arial" panose="020B0604020202020204" pitchFamily="34" charset="0"/>
              </a:rPr>
              <a:t>Media </a:t>
            </a:r>
            <a:r>
              <a:rPr lang="en-GB" sz="2000" dirty="0" smtClean="0">
                <a:solidFill>
                  <a:prstClr val="black"/>
                </a:solidFill>
                <a:latin typeface="Arial" panose="020B0604020202020204" pitchFamily="34" charset="0"/>
                <a:ea typeface="+mj-ea"/>
                <a:cs typeface="Arial" panose="020B0604020202020204" pitchFamily="34" charset="0"/>
              </a:rPr>
              <a:t>impact</a:t>
            </a:r>
          </a:p>
          <a:p>
            <a:r>
              <a:rPr lang="en-GB" sz="2000" dirty="0" smtClean="0">
                <a:solidFill>
                  <a:prstClr val="black"/>
                </a:solidFill>
                <a:latin typeface="Arial" panose="020B0604020202020204" pitchFamily="34" charset="0"/>
                <a:ea typeface="+mj-ea"/>
                <a:cs typeface="Arial" panose="020B0604020202020204" pitchFamily="34" charset="0"/>
              </a:rPr>
              <a:t>Production </a:t>
            </a:r>
            <a:r>
              <a:rPr lang="en-GB" sz="2000" dirty="0">
                <a:solidFill>
                  <a:prstClr val="black"/>
                </a:solidFill>
                <a:latin typeface="Arial" panose="020B0604020202020204" pitchFamily="34" charset="0"/>
                <a:ea typeface="+mj-ea"/>
                <a:cs typeface="Arial" panose="020B0604020202020204" pitchFamily="34" charset="0"/>
              </a:rPr>
              <a:t>and </a:t>
            </a:r>
            <a:r>
              <a:rPr lang="en-GB" sz="2000" dirty="0" smtClean="0">
                <a:solidFill>
                  <a:prstClr val="black"/>
                </a:solidFill>
                <a:latin typeface="Arial" panose="020B0604020202020204" pitchFamily="34" charset="0"/>
                <a:ea typeface="+mj-ea"/>
                <a:cs typeface="Arial" panose="020B0604020202020204" pitchFamily="34" charset="0"/>
              </a:rPr>
              <a:t>performance of </a:t>
            </a:r>
            <a:r>
              <a:rPr lang="en-GB" sz="2000" dirty="0">
                <a:solidFill>
                  <a:prstClr val="black"/>
                </a:solidFill>
                <a:latin typeface="Arial" panose="020B0604020202020204" pitchFamily="34" charset="0"/>
                <a:ea typeface="+mj-ea"/>
                <a:cs typeface="Arial" panose="020B0604020202020204" pitchFamily="34" charset="0"/>
              </a:rPr>
              <a:t>creative work within established </a:t>
            </a:r>
            <a:r>
              <a:rPr lang="en-GB" sz="2000" dirty="0" smtClean="0">
                <a:solidFill>
                  <a:prstClr val="black"/>
                </a:solidFill>
                <a:latin typeface="Arial" panose="020B0604020202020204" pitchFamily="34" charset="0"/>
                <a:ea typeface="+mj-ea"/>
                <a:cs typeface="Arial" panose="020B0604020202020204" pitchFamily="34" charset="0"/>
              </a:rPr>
              <a:t>fields</a:t>
            </a:r>
            <a:endParaRPr lang="en-GB" sz="2000" dirty="0">
              <a:solidFill>
                <a:prstClr val="black"/>
              </a:solidFill>
              <a:latin typeface="Arial" panose="020B0604020202020204" pitchFamily="34" charset="0"/>
              <a:ea typeface="+mj-ea"/>
              <a:cs typeface="Arial" panose="020B0604020202020204" pitchFamily="34" charset="0"/>
            </a:endParaRPr>
          </a:p>
          <a:p>
            <a:r>
              <a:rPr lang="en-GB" sz="2000" dirty="0" smtClean="0">
                <a:solidFill>
                  <a:prstClr val="black"/>
                </a:solidFill>
                <a:latin typeface="Arial" panose="020B0604020202020204" pitchFamily="34" charset="0"/>
                <a:ea typeface="+mj-ea"/>
                <a:cs typeface="Arial" panose="020B0604020202020204" pitchFamily="34" charset="0"/>
              </a:rPr>
              <a:t>Creation </a:t>
            </a:r>
            <a:r>
              <a:rPr lang="en-GB" sz="2000" dirty="0" smtClean="0">
                <a:solidFill>
                  <a:prstClr val="black"/>
                </a:solidFill>
                <a:latin typeface="Arial" panose="020B0604020202020204" pitchFamily="34" charset="0"/>
                <a:ea typeface="+mj-ea"/>
                <a:cs typeface="Arial" panose="020B0604020202020204" pitchFamily="34" charset="0"/>
              </a:rPr>
              <a:t>of </a:t>
            </a:r>
            <a:r>
              <a:rPr lang="en-GB" sz="2000" dirty="0" smtClean="0">
                <a:solidFill>
                  <a:prstClr val="black"/>
                </a:solidFill>
                <a:latin typeface="Arial" panose="020B0604020202020204" pitchFamily="34" charset="0"/>
                <a:ea typeface="+mj-ea"/>
                <a:cs typeface="Arial" panose="020B0604020202020204" pitchFamily="34" charset="0"/>
              </a:rPr>
              <a:t>an infrastructure </a:t>
            </a:r>
            <a:r>
              <a:rPr lang="en-GB" sz="2000" dirty="0">
                <a:solidFill>
                  <a:prstClr val="black"/>
                </a:solidFill>
                <a:latin typeface="Arial" panose="020B0604020202020204" pitchFamily="34" charset="0"/>
                <a:ea typeface="+mj-ea"/>
                <a:cs typeface="Arial" panose="020B0604020202020204" pitchFamily="34" charset="0"/>
              </a:rPr>
              <a:t>for future </a:t>
            </a:r>
            <a:r>
              <a:rPr lang="en-GB" sz="2000" dirty="0" smtClean="0">
                <a:solidFill>
                  <a:prstClr val="black"/>
                </a:solidFill>
                <a:latin typeface="Arial" panose="020B0604020202020204" pitchFamily="34" charset="0"/>
                <a:ea typeface="+mj-ea"/>
                <a:cs typeface="Arial" panose="020B0604020202020204" pitchFamily="34" charset="0"/>
              </a:rPr>
              <a:t>studies</a:t>
            </a:r>
            <a:endParaRPr lang="en-GB" sz="2000" dirty="0">
              <a:solidFill>
                <a:prstClr val="black"/>
              </a:solidFill>
              <a:latin typeface="Arial" panose="020B0604020202020204" pitchFamily="34" charset="0"/>
              <a:ea typeface="+mj-ea"/>
              <a:cs typeface="Arial" panose="020B0604020202020204" pitchFamily="34" charset="0"/>
            </a:endParaRPr>
          </a:p>
          <a:p>
            <a:r>
              <a:rPr lang="en-GB" sz="2000" dirty="0" smtClean="0">
                <a:solidFill>
                  <a:prstClr val="black"/>
                </a:solidFill>
                <a:latin typeface="Arial" panose="020B0604020202020204" pitchFamily="34" charset="0"/>
                <a:ea typeface="+mj-ea"/>
                <a:cs typeface="Arial" panose="020B0604020202020204" pitchFamily="34" charset="0"/>
              </a:rPr>
              <a:t>Writing of textbooks </a:t>
            </a:r>
            <a:r>
              <a:rPr lang="en-GB" sz="2000" dirty="0">
                <a:solidFill>
                  <a:prstClr val="black"/>
                </a:solidFill>
                <a:latin typeface="Arial" panose="020B0604020202020204" pitchFamily="34" charset="0"/>
                <a:ea typeface="+mj-ea"/>
                <a:cs typeface="Arial" panose="020B0604020202020204" pitchFamily="34" charset="0"/>
              </a:rPr>
              <a:t>to use in multiple </a:t>
            </a:r>
            <a:r>
              <a:rPr lang="en-GB" sz="2000" dirty="0" smtClean="0">
                <a:solidFill>
                  <a:prstClr val="black"/>
                </a:solidFill>
                <a:latin typeface="Arial" panose="020B0604020202020204" pitchFamily="34" charset="0"/>
                <a:ea typeface="+mj-ea"/>
                <a:cs typeface="Arial" panose="020B0604020202020204" pitchFamily="34" charset="0"/>
              </a:rPr>
              <a:t>disciplines</a:t>
            </a:r>
          </a:p>
          <a:p>
            <a:r>
              <a:rPr lang="en-GB" sz="2000" dirty="0" smtClean="0">
                <a:solidFill>
                  <a:prstClr val="black"/>
                </a:solidFill>
                <a:latin typeface="Arial" panose="020B0604020202020204" pitchFamily="34" charset="0"/>
                <a:ea typeface="+mj-ea"/>
                <a:cs typeface="Arial" panose="020B0604020202020204" pitchFamily="34" charset="0"/>
              </a:rPr>
              <a:t>Assumption of </a:t>
            </a:r>
            <a:r>
              <a:rPr lang="en-GB" sz="2000" dirty="0">
                <a:solidFill>
                  <a:prstClr val="black"/>
                </a:solidFill>
                <a:latin typeface="Arial" panose="020B0604020202020204" pitchFamily="34" charset="0"/>
                <a:ea typeface="+mj-ea"/>
                <a:cs typeface="Arial" panose="020B0604020202020204" pitchFamily="34" charset="0"/>
              </a:rPr>
              <a:t>leadership roles in professional organisations: serving industry or government as external </a:t>
            </a:r>
            <a:r>
              <a:rPr lang="en-GB" sz="2000" dirty="0" smtClean="0">
                <a:solidFill>
                  <a:prstClr val="black"/>
                </a:solidFill>
                <a:latin typeface="Arial" panose="020B0604020202020204" pitchFamily="34" charset="0"/>
                <a:ea typeface="+mj-ea"/>
                <a:cs typeface="Arial" panose="020B0604020202020204" pitchFamily="34" charset="0"/>
              </a:rPr>
              <a:t>consultants/advisors</a:t>
            </a:r>
            <a:endParaRPr lang="en-GB" sz="2000" dirty="0"/>
          </a:p>
        </p:txBody>
      </p:sp>
      <p:sp>
        <p:nvSpPr>
          <p:cNvPr id="4" name="Content Placeholder 3"/>
          <p:cNvSpPr>
            <a:spLocks noGrp="1"/>
          </p:cNvSpPr>
          <p:nvPr>
            <p:ph sz="half" idx="2"/>
          </p:nvPr>
        </p:nvSpPr>
        <p:spPr/>
        <p:txBody>
          <a:bodyPr/>
          <a:lstStyle/>
          <a:p>
            <a:r>
              <a:rPr lang="en-GB" sz="2000" dirty="0" smtClean="0">
                <a:solidFill>
                  <a:prstClr val="black"/>
                </a:solidFill>
                <a:latin typeface="Arial" panose="020B0604020202020204" pitchFamily="34" charset="0"/>
                <a:ea typeface="+mj-ea"/>
                <a:cs typeface="Arial" panose="020B0604020202020204" pitchFamily="34" charset="0"/>
              </a:rPr>
              <a:t>Advice for </a:t>
            </a:r>
            <a:r>
              <a:rPr lang="en-GB" sz="2000" dirty="0">
                <a:solidFill>
                  <a:prstClr val="black"/>
                </a:solidFill>
                <a:latin typeface="Arial" panose="020B0604020202020204" pitchFamily="34" charset="0"/>
                <a:ea typeface="+mj-ea"/>
                <a:cs typeface="Arial" panose="020B0604020202020204" pitchFamily="34" charset="0"/>
              </a:rPr>
              <a:t>student teachers, thereby fostering their professional </a:t>
            </a:r>
            <a:r>
              <a:rPr lang="en-GB" sz="2000" dirty="0" smtClean="0">
                <a:solidFill>
                  <a:prstClr val="black"/>
                </a:solidFill>
                <a:latin typeface="Arial" panose="020B0604020202020204" pitchFamily="34" charset="0"/>
                <a:ea typeface="+mj-ea"/>
                <a:cs typeface="Arial" panose="020B0604020202020204" pitchFamily="34" charset="0"/>
              </a:rPr>
              <a:t>growth</a:t>
            </a:r>
          </a:p>
          <a:p>
            <a:r>
              <a:rPr lang="en-GB" sz="2000" dirty="0" smtClean="0">
                <a:solidFill>
                  <a:prstClr val="black"/>
                </a:solidFill>
                <a:latin typeface="Arial" panose="020B0604020202020204" pitchFamily="34" charset="0"/>
                <a:ea typeface="+mj-ea"/>
                <a:cs typeface="Arial" panose="020B0604020202020204" pitchFamily="34" charset="0"/>
              </a:rPr>
              <a:t>Advancing </a:t>
            </a:r>
            <a:r>
              <a:rPr lang="en-GB" sz="2000" dirty="0">
                <a:solidFill>
                  <a:prstClr val="black"/>
                </a:solidFill>
                <a:latin typeface="Arial" panose="020B0604020202020204" pitchFamily="34" charset="0"/>
                <a:ea typeface="+mj-ea"/>
                <a:cs typeface="Arial" panose="020B0604020202020204" pitchFamily="34" charset="0"/>
              </a:rPr>
              <a:t>learning theories through classroom </a:t>
            </a:r>
            <a:r>
              <a:rPr lang="en-GB" sz="2000" dirty="0" smtClean="0">
                <a:solidFill>
                  <a:prstClr val="black"/>
                </a:solidFill>
                <a:latin typeface="Arial" panose="020B0604020202020204" pitchFamily="34" charset="0"/>
                <a:ea typeface="+mj-ea"/>
                <a:cs typeface="Arial" panose="020B0604020202020204" pitchFamily="34" charset="0"/>
              </a:rPr>
              <a:t>research</a:t>
            </a:r>
          </a:p>
          <a:p>
            <a:r>
              <a:rPr lang="en-GB" sz="2000" dirty="0" smtClean="0">
                <a:solidFill>
                  <a:prstClr val="black"/>
                </a:solidFill>
                <a:latin typeface="Arial" panose="020B0604020202020204" pitchFamily="34" charset="0"/>
                <a:ea typeface="+mj-ea"/>
                <a:cs typeface="Arial" panose="020B0604020202020204" pitchFamily="34" charset="0"/>
              </a:rPr>
              <a:t>Development </a:t>
            </a:r>
            <a:r>
              <a:rPr lang="en-GB" sz="2000" dirty="0">
                <a:solidFill>
                  <a:prstClr val="black"/>
                </a:solidFill>
                <a:latin typeface="Arial" panose="020B0604020202020204" pitchFamily="34" charset="0"/>
                <a:ea typeface="+mj-ea"/>
                <a:cs typeface="Arial" panose="020B0604020202020204" pitchFamily="34" charset="0"/>
              </a:rPr>
              <a:t>and testing </a:t>
            </a:r>
            <a:r>
              <a:rPr lang="en-GB" sz="2000" dirty="0" smtClean="0">
                <a:solidFill>
                  <a:prstClr val="black"/>
                </a:solidFill>
                <a:latin typeface="Arial" panose="020B0604020202020204" pitchFamily="34" charset="0"/>
                <a:ea typeface="+mj-ea"/>
                <a:cs typeface="Arial" panose="020B0604020202020204" pitchFamily="34" charset="0"/>
              </a:rPr>
              <a:t>of instructional </a:t>
            </a:r>
            <a:r>
              <a:rPr lang="en-GB" sz="2000" dirty="0" smtClean="0">
                <a:solidFill>
                  <a:prstClr val="black"/>
                </a:solidFill>
                <a:latin typeface="Arial" panose="020B0604020202020204" pitchFamily="34" charset="0"/>
                <a:ea typeface="+mj-ea"/>
                <a:cs typeface="Arial" panose="020B0604020202020204" pitchFamily="34" charset="0"/>
              </a:rPr>
              <a:t>materials</a:t>
            </a:r>
          </a:p>
          <a:p>
            <a:r>
              <a:rPr lang="en-GB" sz="2000" dirty="0" smtClean="0">
                <a:solidFill>
                  <a:prstClr val="black"/>
                </a:solidFill>
                <a:latin typeface="Arial" panose="020B0604020202020204" pitchFamily="34" charset="0"/>
                <a:ea typeface="+mj-ea"/>
                <a:cs typeface="Arial" panose="020B0604020202020204" pitchFamily="34" charset="0"/>
              </a:rPr>
              <a:t>Design </a:t>
            </a:r>
            <a:r>
              <a:rPr lang="en-GB" sz="2000" dirty="0">
                <a:solidFill>
                  <a:prstClr val="black"/>
                </a:solidFill>
                <a:latin typeface="Arial" panose="020B0604020202020204" pitchFamily="34" charset="0"/>
                <a:ea typeface="+mj-ea"/>
                <a:cs typeface="Arial" panose="020B0604020202020204" pitchFamily="34" charset="0"/>
              </a:rPr>
              <a:t>and </a:t>
            </a:r>
            <a:r>
              <a:rPr lang="en-GB" sz="2000" dirty="0" smtClean="0">
                <a:solidFill>
                  <a:prstClr val="black"/>
                </a:solidFill>
                <a:latin typeface="Arial" panose="020B0604020202020204" pitchFamily="34" charset="0"/>
                <a:ea typeface="+mj-ea"/>
                <a:cs typeface="Arial" panose="020B0604020202020204" pitchFamily="34" charset="0"/>
              </a:rPr>
              <a:t>implementation </a:t>
            </a:r>
            <a:r>
              <a:rPr lang="en-GB" sz="2000" dirty="0">
                <a:solidFill>
                  <a:prstClr val="black"/>
                </a:solidFill>
                <a:latin typeface="Arial" panose="020B0604020202020204" pitchFamily="34" charset="0"/>
                <a:ea typeface="+mj-ea"/>
                <a:cs typeface="Arial" panose="020B0604020202020204" pitchFamily="34" charset="0"/>
              </a:rPr>
              <a:t>program </a:t>
            </a:r>
            <a:r>
              <a:rPr lang="en-GB" sz="2000" dirty="0" smtClean="0">
                <a:solidFill>
                  <a:prstClr val="black"/>
                </a:solidFill>
                <a:latin typeface="Arial" panose="020B0604020202020204" pitchFamily="34" charset="0"/>
                <a:ea typeface="+mj-ea"/>
                <a:cs typeface="Arial" panose="020B0604020202020204" pitchFamily="34" charset="0"/>
              </a:rPr>
              <a:t>level </a:t>
            </a:r>
            <a:r>
              <a:rPr lang="en-GB" sz="2000" dirty="0">
                <a:solidFill>
                  <a:prstClr val="black"/>
                </a:solidFill>
                <a:latin typeface="Arial" panose="020B0604020202020204" pitchFamily="34" charset="0"/>
                <a:ea typeface="+mj-ea"/>
                <a:cs typeface="Arial" panose="020B0604020202020204" pitchFamily="34" charset="0"/>
              </a:rPr>
              <a:t>assessment </a:t>
            </a:r>
            <a:r>
              <a:rPr lang="en-GB" sz="2000" dirty="0" smtClean="0">
                <a:solidFill>
                  <a:prstClr val="black"/>
                </a:solidFill>
                <a:latin typeface="Arial" panose="020B0604020202020204" pitchFamily="34" charset="0"/>
                <a:ea typeface="+mj-ea"/>
                <a:cs typeface="Arial" panose="020B0604020202020204" pitchFamily="34" charset="0"/>
              </a:rPr>
              <a:t>systems</a:t>
            </a:r>
            <a:endParaRPr lang="en-GB" sz="2000" dirty="0" smtClean="0">
              <a:solidFill>
                <a:prstClr val="black"/>
              </a:solidFill>
              <a:latin typeface="Arial" panose="020B0604020202020204" pitchFamily="34" charset="0"/>
              <a:cs typeface="Arial" panose="020B0604020202020204" pitchFamily="34" charset="0"/>
            </a:endParaRPr>
          </a:p>
          <a:p>
            <a:r>
              <a:rPr lang="en-GB" sz="2000" dirty="0" smtClean="0">
                <a:solidFill>
                  <a:prstClr val="black"/>
                </a:solidFill>
                <a:latin typeface="Arial" panose="020B0604020202020204" pitchFamily="34" charset="0"/>
                <a:cs typeface="Arial" panose="020B0604020202020204" pitchFamily="34" charset="0"/>
              </a:rPr>
              <a:t>Collaboration </a:t>
            </a:r>
            <a:r>
              <a:rPr lang="en-GB" sz="2000" dirty="0">
                <a:solidFill>
                  <a:prstClr val="black"/>
                </a:solidFill>
                <a:latin typeface="Arial" panose="020B0604020202020204" pitchFamily="34" charset="0"/>
                <a:cs typeface="Arial" panose="020B0604020202020204" pitchFamily="34" charset="0"/>
              </a:rPr>
              <a:t>with relevant personnel and organisations</a:t>
            </a:r>
            <a:endParaRPr lang="en-GB" sz="2000" dirty="0"/>
          </a:p>
        </p:txBody>
      </p:sp>
    </p:spTree>
    <p:extLst>
      <p:ext uri="{BB962C8B-B14F-4D97-AF65-F5344CB8AC3E}">
        <p14:creationId xmlns:p14="http://schemas.microsoft.com/office/powerpoint/2010/main" val="3582564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81372" y="1828799"/>
            <a:ext cx="9341087" cy="4195477"/>
          </a:xfrm>
        </p:spPr>
        <p:txBody>
          <a:bodyPr lIns="104287" tIns="52144" rIns="104287" bIns="52144"/>
          <a:lstStyle/>
          <a:p>
            <a:pPr>
              <a:lnSpc>
                <a:spcPct val="150000"/>
              </a:lnSpc>
              <a:spcBef>
                <a:spcPts val="0"/>
              </a:spcBef>
            </a:pPr>
            <a:r>
              <a:rPr lang="en-GB" sz="2400" dirty="0">
                <a:latin typeface="Arial" panose="020B0604020202020204" pitchFamily="34" charset="0"/>
                <a:cs typeface="Arial" panose="020B0604020202020204" pitchFamily="34" charset="0"/>
              </a:rPr>
              <a:t>D</a:t>
            </a:r>
            <a:r>
              <a:rPr lang="en-GB" sz="2400" dirty="0" smtClean="0">
                <a:latin typeface="Arial" panose="020B0604020202020204" pitchFamily="34" charset="0"/>
                <a:cs typeface="Arial" panose="020B0604020202020204" pitchFamily="34" charset="0"/>
              </a:rPr>
              <a:t>igital </a:t>
            </a:r>
            <a:r>
              <a:rPr lang="en-GB" sz="2400" dirty="0">
                <a:latin typeface="Arial" panose="020B0604020202020204" pitchFamily="34" charset="0"/>
                <a:cs typeface="Arial" panose="020B0604020202020204" pitchFamily="34" charset="0"/>
              </a:rPr>
              <a:t>Scholarship: Rumsey, A. (2011), “New-model </a:t>
            </a:r>
            <a:r>
              <a:rPr lang="en-GB" sz="2400" dirty="0" smtClean="0">
                <a:latin typeface="Arial" panose="020B0604020202020204" pitchFamily="34" charset="0"/>
                <a:cs typeface="Arial" panose="020B0604020202020204" pitchFamily="34" charset="0"/>
              </a:rPr>
              <a:t>scholarly communication”.</a:t>
            </a:r>
          </a:p>
          <a:p>
            <a:pPr>
              <a:lnSpc>
                <a:spcPct val="150000"/>
              </a:lnSpc>
              <a:spcBef>
                <a:spcPts val="0"/>
              </a:spcBef>
            </a:pPr>
            <a:r>
              <a:rPr lang="en-GB" sz="2400" dirty="0" smtClean="0">
                <a:latin typeface="Arial" panose="020B0604020202020204" pitchFamily="34" charset="0"/>
                <a:cs typeface="Arial" panose="020B0604020202020204" pitchFamily="34" charset="0"/>
              </a:rPr>
              <a:t>Examples </a:t>
            </a:r>
            <a:r>
              <a:rPr lang="en-GB" sz="2400" dirty="0" smtClean="0">
                <a:latin typeface="Arial" panose="020B0604020202020204" pitchFamily="34" charset="0"/>
                <a:cs typeface="Arial" panose="020B0604020202020204" pitchFamily="34" charset="0"/>
              </a:rPr>
              <a:t>of digital scholarship:</a:t>
            </a:r>
            <a:endParaRPr lang="en-GB" sz="2400" dirty="0">
              <a:latin typeface="Arial" panose="020B0604020202020204" pitchFamily="34" charset="0"/>
              <a:cs typeface="Arial" panose="020B0604020202020204" pitchFamily="34" charset="0"/>
            </a:endParaRPr>
          </a:p>
          <a:p>
            <a:pPr marL="342900" indent="-342900">
              <a:lnSpc>
                <a:spcPct val="150000"/>
              </a:lnSpc>
              <a:spcBef>
                <a:spcPts val="0"/>
              </a:spcBef>
              <a:buFont typeface="Arial" panose="020B0604020202020204" pitchFamily="34" charset="0"/>
              <a:buChar char="•"/>
            </a:pPr>
            <a:r>
              <a:rPr lang="en-GB" sz="2400" dirty="0" smtClean="0">
                <a:solidFill>
                  <a:schemeClr val="tx1"/>
                </a:solidFill>
                <a:latin typeface="Arial" panose="020B0604020202020204" pitchFamily="34" charset="0"/>
                <a:cs typeface="Arial" panose="020B0604020202020204" pitchFamily="34" charset="0"/>
              </a:rPr>
              <a:t>Blogs </a:t>
            </a:r>
            <a:r>
              <a:rPr lang="en-GB" sz="2400" dirty="0">
                <a:solidFill>
                  <a:schemeClr val="tx1"/>
                </a:solidFill>
                <a:latin typeface="Arial" panose="020B0604020202020204" pitchFamily="34" charset="0"/>
                <a:cs typeface="Arial" panose="020B0604020202020204" pitchFamily="34" charset="0"/>
              </a:rPr>
              <a:t>/ commentaries as communication in virtual </a:t>
            </a:r>
            <a:r>
              <a:rPr lang="en-GB" sz="2400" dirty="0" smtClean="0">
                <a:solidFill>
                  <a:schemeClr val="tx1"/>
                </a:solidFill>
                <a:latin typeface="Arial" panose="020B0604020202020204" pitchFamily="34" charset="0"/>
                <a:cs typeface="Arial" panose="020B0604020202020204" pitchFamily="34" charset="0"/>
              </a:rPr>
              <a:t>spaces</a:t>
            </a:r>
            <a:endParaRPr lang="en-GB" sz="2400" dirty="0">
              <a:latin typeface="Arial" panose="020B0604020202020204" pitchFamily="34" charset="0"/>
              <a:cs typeface="Arial" panose="020B0604020202020204" pitchFamily="34" charset="0"/>
            </a:endParaRPr>
          </a:p>
          <a:p>
            <a:pPr marL="342900" indent="-342900">
              <a:lnSpc>
                <a:spcPct val="150000"/>
              </a:lnSpc>
              <a:spcBef>
                <a:spcPts val="0"/>
              </a:spcBef>
              <a:buFont typeface="Arial" panose="020B0604020202020204" pitchFamily="34" charset="0"/>
              <a:buChar char="•"/>
            </a:pPr>
            <a:r>
              <a:rPr lang="en-GB" sz="2400" dirty="0" smtClean="0">
                <a:solidFill>
                  <a:schemeClr val="tx1"/>
                </a:solidFill>
                <a:latin typeface="Arial" panose="020B0604020202020204" pitchFamily="34" charset="0"/>
                <a:cs typeface="Arial" panose="020B0604020202020204" pitchFamily="34" charset="0"/>
              </a:rPr>
              <a:t>Open </a:t>
            </a:r>
            <a:r>
              <a:rPr lang="en-GB" sz="2400" dirty="0">
                <a:solidFill>
                  <a:schemeClr val="tx1"/>
                </a:solidFill>
                <a:latin typeface="Arial" panose="020B0604020202020204" pitchFamily="34" charset="0"/>
                <a:cs typeface="Arial" panose="020B0604020202020204" pitchFamily="34" charset="0"/>
              </a:rPr>
              <a:t>Education </a:t>
            </a:r>
            <a:r>
              <a:rPr lang="en-GB" sz="2400" dirty="0" smtClean="0">
                <a:solidFill>
                  <a:schemeClr val="tx1"/>
                </a:solidFill>
                <a:latin typeface="Arial" panose="020B0604020202020204" pitchFamily="34" charset="0"/>
                <a:cs typeface="Arial" panose="020B0604020202020204" pitchFamily="34" charset="0"/>
              </a:rPr>
              <a:t>Resources</a:t>
            </a:r>
          </a:p>
          <a:p>
            <a:pPr marL="342900" indent="-342900">
              <a:lnSpc>
                <a:spcPct val="150000"/>
              </a:lnSpc>
              <a:spcBef>
                <a:spcPts val="0"/>
              </a:spcBef>
              <a:buFont typeface="Arial" panose="020B0604020202020204" pitchFamily="34" charset="0"/>
              <a:buChar char="•"/>
            </a:pPr>
            <a:r>
              <a:rPr lang="en-GB" sz="2400" dirty="0" smtClean="0">
                <a:solidFill>
                  <a:schemeClr val="tx1"/>
                </a:solidFill>
                <a:latin typeface="Arial" panose="020B0604020202020204" pitchFamily="34" charset="0"/>
                <a:cs typeface="Arial" panose="020B0604020202020204" pitchFamily="34" charset="0"/>
              </a:rPr>
              <a:t>Data </a:t>
            </a:r>
            <a:r>
              <a:rPr lang="en-GB" sz="2400" dirty="0">
                <a:solidFill>
                  <a:schemeClr val="tx1"/>
                </a:solidFill>
                <a:latin typeface="Arial" panose="020B0604020202020204" pitchFamily="34" charset="0"/>
                <a:cs typeface="Arial" panose="020B0604020202020204" pitchFamily="34" charset="0"/>
              </a:rPr>
              <a:t>visualization and </a:t>
            </a:r>
            <a:r>
              <a:rPr lang="en-GB" sz="2400" dirty="0" smtClean="0">
                <a:solidFill>
                  <a:schemeClr val="tx1"/>
                </a:solidFill>
                <a:latin typeface="Arial" panose="020B0604020202020204" pitchFamily="34" charset="0"/>
                <a:cs typeface="Arial" panose="020B0604020202020204" pitchFamily="34" charset="0"/>
              </a:rPr>
              <a:t>manipulation</a:t>
            </a:r>
          </a:p>
          <a:p>
            <a:pPr marL="342900" indent="-342900">
              <a:lnSpc>
                <a:spcPct val="150000"/>
              </a:lnSpc>
              <a:spcBef>
                <a:spcPts val="0"/>
              </a:spcBef>
              <a:buFont typeface="Arial" panose="020B0604020202020204" pitchFamily="34" charset="0"/>
              <a:buChar char="•"/>
            </a:pPr>
            <a:r>
              <a:rPr lang="en-GB" sz="2400" dirty="0" smtClean="0">
                <a:solidFill>
                  <a:schemeClr val="tx1"/>
                </a:solidFill>
                <a:latin typeface="Arial" panose="020B0604020202020204" pitchFamily="34" charset="0"/>
                <a:cs typeface="Arial" panose="020B0604020202020204" pitchFamily="34" charset="0"/>
              </a:rPr>
              <a:t>Metadata generation</a:t>
            </a:r>
          </a:p>
          <a:p>
            <a:pPr marL="342900" indent="-342900">
              <a:lnSpc>
                <a:spcPct val="150000"/>
              </a:lnSpc>
              <a:spcBef>
                <a:spcPts val="0"/>
              </a:spcBef>
              <a:buFont typeface="Arial" panose="020B0604020202020204" pitchFamily="34" charset="0"/>
              <a:buChar char="•"/>
            </a:pPr>
            <a:r>
              <a:rPr lang="en-GB" sz="2400" dirty="0" smtClean="0">
                <a:solidFill>
                  <a:schemeClr val="tx1"/>
                </a:solidFill>
                <a:latin typeface="Arial" panose="020B0604020202020204" pitchFamily="34" charset="0"/>
                <a:cs typeface="Arial" panose="020B0604020202020204" pitchFamily="34" charset="0"/>
              </a:rPr>
              <a:t>Digital </a:t>
            </a:r>
            <a:r>
              <a:rPr lang="en-GB" sz="2400" dirty="0">
                <a:solidFill>
                  <a:schemeClr val="tx1"/>
                </a:solidFill>
                <a:latin typeface="Arial" panose="020B0604020202020204" pitchFamily="34" charset="0"/>
                <a:cs typeface="Arial" panose="020B0604020202020204" pitchFamily="34" charset="0"/>
              </a:rPr>
              <a:t>publishing</a:t>
            </a:r>
          </a:p>
        </p:txBody>
      </p:sp>
      <p:sp>
        <p:nvSpPr>
          <p:cNvPr id="5" name="TextBox 4"/>
          <p:cNvSpPr txBox="1"/>
          <p:nvPr/>
        </p:nvSpPr>
        <p:spPr>
          <a:xfrm>
            <a:off x="181372" y="115204"/>
            <a:ext cx="9474073" cy="2123658"/>
          </a:xfrm>
          <a:prstGeom prst="rect">
            <a:avLst/>
          </a:prstGeom>
          <a:noFill/>
        </p:spPr>
        <p:txBody>
          <a:bodyPr wrap="square" rtlCol="0">
            <a:spAutoFit/>
          </a:bodyPr>
          <a:lstStyle/>
          <a:p>
            <a:r>
              <a:rPr lang="en-GB" sz="3200" b="1" dirty="0">
                <a:latin typeface="Arial" panose="020B0604020202020204" pitchFamily="34" charset="0"/>
                <a:cs typeface="Arial" panose="020B0604020202020204" pitchFamily="34" charset="0"/>
              </a:rPr>
              <a:t>The use of digital evidence, methods of inquiry, research, publication and preservation to achieve scholarly and research </a:t>
            </a:r>
            <a:r>
              <a:rPr lang="en-GB" sz="3200" b="1" dirty="0" smtClean="0">
                <a:latin typeface="Arial" panose="020B0604020202020204" pitchFamily="34" charset="0"/>
                <a:cs typeface="Arial" panose="020B0604020202020204" pitchFamily="34" charset="0"/>
              </a:rPr>
              <a:t>goals</a:t>
            </a:r>
            <a:endParaRPr lang="en-GB" sz="3200" b="1" dirty="0">
              <a:latin typeface="Arial" panose="020B0604020202020204" pitchFamily="34" charset="0"/>
              <a:cs typeface="Arial" panose="020B0604020202020204" pitchFamily="34" charset="0"/>
            </a:endParaRPr>
          </a:p>
          <a:p>
            <a:endParaRPr lang="en-GB"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5227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a:t>
            </a:r>
            <a:r>
              <a:rPr lang="en-GB" dirty="0" smtClean="0"/>
              <a:t>do we need think more about leadership as </a:t>
            </a:r>
            <a:r>
              <a:rPr lang="en-GB" smtClean="0"/>
              <a:t>capacity building?' </a:t>
            </a:r>
            <a:r>
              <a:rPr lang="en-GB" dirty="0" smtClean="0"/>
              <a:t/>
            </a:r>
            <a:br>
              <a:rPr lang="en-GB" dirty="0" smtClean="0"/>
            </a:br>
            <a:r>
              <a:rPr lang="en-GB" dirty="0"/>
              <a:t/>
            </a:r>
            <a:br>
              <a:rPr lang="en-GB" dirty="0"/>
            </a:br>
            <a:r>
              <a:rPr lang="en-GB" sz="3600" i="1" dirty="0" smtClean="0"/>
              <a:t>Led </a:t>
            </a:r>
            <a:r>
              <a:rPr lang="en-GB" sz="3600" i="1" dirty="0"/>
              <a:t>by </a:t>
            </a:r>
            <a:r>
              <a:rPr lang="en-GB" sz="3600" i="1" dirty="0" smtClean="0"/>
              <a:t>Deb Outhwaite</a:t>
            </a:r>
            <a:r>
              <a:rPr lang="en-GB" sz="3600" i="1" smtClean="0"/>
              <a:t>, Warwick University </a:t>
            </a:r>
            <a:endParaRPr lang="en-GB" sz="3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8196" y="6565693"/>
            <a:ext cx="2804714" cy="629586"/>
          </a:xfrm>
          <a:prstGeom prst="rect">
            <a:avLst/>
          </a:prstGeom>
        </p:spPr>
      </p:pic>
    </p:spTree>
    <p:extLst>
      <p:ext uri="{BB962C8B-B14F-4D97-AF65-F5344CB8AC3E}">
        <p14:creationId xmlns:p14="http://schemas.microsoft.com/office/powerpoint/2010/main" val="282636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can </a:t>
            </a:r>
            <a:r>
              <a:rPr lang="en-GB" dirty="0" smtClean="0"/>
              <a:t>we create time and space to work together?' </a:t>
            </a:r>
            <a:br>
              <a:rPr lang="en-GB" dirty="0" smtClean="0"/>
            </a:br>
            <a:r>
              <a:rPr lang="en-GB" dirty="0"/>
              <a:t/>
            </a:r>
            <a:br>
              <a:rPr lang="en-GB" dirty="0"/>
            </a:br>
            <a:r>
              <a:rPr lang="en-GB" sz="3600" i="1" dirty="0" smtClean="0"/>
              <a:t>Led </a:t>
            </a:r>
            <a:r>
              <a:rPr lang="en-GB" sz="3600" i="1" dirty="0"/>
              <a:t>by </a:t>
            </a:r>
            <a:r>
              <a:rPr lang="en-GB" sz="3600" i="1" dirty="0" smtClean="0"/>
              <a:t>Anna Reid, University of Newcastle </a:t>
            </a:r>
            <a:endParaRPr lang="en-GB" sz="3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8196" y="6565693"/>
            <a:ext cx="2804714" cy="629586"/>
          </a:xfrm>
          <a:prstGeom prst="rect">
            <a:avLst/>
          </a:prstGeom>
        </p:spPr>
      </p:pic>
    </p:spTree>
    <p:extLst>
      <p:ext uri="{BB962C8B-B14F-4D97-AF65-F5344CB8AC3E}">
        <p14:creationId xmlns:p14="http://schemas.microsoft.com/office/powerpoint/2010/main" val="284287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steps towards meeting our aims ...</a:t>
            </a:r>
            <a:endParaRPr lang="en-GB" dirty="0"/>
          </a:p>
        </p:txBody>
      </p:sp>
      <p:sp>
        <p:nvSpPr>
          <p:cNvPr id="3" name="Content Placeholder 2"/>
          <p:cNvSpPr>
            <a:spLocks noGrp="1"/>
          </p:cNvSpPr>
          <p:nvPr>
            <p:ph idx="1"/>
          </p:nvPr>
        </p:nvSpPr>
        <p:spPr>
          <a:xfrm>
            <a:off x="534432" y="2152650"/>
            <a:ext cx="9619774" cy="4413043"/>
          </a:xfrm>
        </p:spPr>
        <p:txBody>
          <a:bodyPr/>
          <a:lstStyle/>
          <a:p>
            <a:r>
              <a:rPr lang="en-GB" sz="2800" dirty="0"/>
              <a:t>A</a:t>
            </a:r>
            <a:r>
              <a:rPr lang="en-GB" sz="2800" dirty="0" smtClean="0"/>
              <a:t>ctivity so far is archived in </a:t>
            </a:r>
            <a:r>
              <a:rPr lang="en-GB" sz="2800" dirty="0"/>
              <a:t>the site: </a:t>
            </a:r>
            <a:r>
              <a:rPr lang="en-GB" sz="2800" dirty="0">
                <a:hlinkClick r:id="rId2"/>
              </a:rPr>
              <a:t>https://methods4educationalleadershipresearch.org</a:t>
            </a:r>
            <a:r>
              <a:rPr lang="en-GB" sz="2800" dirty="0" smtClean="0">
                <a:hlinkClick r:id="rId2"/>
              </a:rPr>
              <a:t>/</a:t>
            </a:r>
            <a:r>
              <a:rPr lang="en-GB" sz="2800" dirty="0" smtClean="0"/>
              <a:t> </a:t>
            </a:r>
          </a:p>
          <a:p>
            <a:r>
              <a:rPr lang="en-GB" sz="2800" dirty="0" smtClean="0"/>
              <a:t>Agree the content of and generate a special issue of </a:t>
            </a:r>
            <a:r>
              <a:rPr lang="en-GB" sz="2800" i="1" dirty="0" smtClean="0"/>
              <a:t>Management in Education</a:t>
            </a:r>
          </a:p>
          <a:p>
            <a:r>
              <a:rPr lang="en-GB" sz="2800" dirty="0" smtClean="0"/>
              <a:t>Add to the website and aim to use its commenting facility (and Twitter) to provoke discussion around the special issue</a:t>
            </a:r>
          </a:p>
          <a:p>
            <a:r>
              <a:rPr lang="en-GB" sz="2800" dirty="0" smtClean="0"/>
              <a:t>Take forward the ideas of SIG members through the BERA SIG forum and associated activities </a:t>
            </a:r>
            <a:r>
              <a:rPr lang="en-GB" sz="2800" dirty="0" err="1" smtClean="0"/>
              <a:t>eg</a:t>
            </a:r>
            <a:r>
              <a:rPr lang="en-GB" sz="2800" dirty="0" smtClean="0"/>
              <a:t>. online forum/BERA blogs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196" y="6565693"/>
            <a:ext cx="2804714" cy="629586"/>
          </a:xfrm>
          <a:prstGeom prst="rect">
            <a:avLst/>
          </a:prstGeom>
        </p:spPr>
      </p:pic>
    </p:spTree>
    <p:extLst>
      <p:ext uri="{BB962C8B-B14F-4D97-AF65-F5344CB8AC3E}">
        <p14:creationId xmlns:p14="http://schemas.microsoft.com/office/powerpoint/2010/main" val="599500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EA PP Graphics-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0698482" cy="756550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6900" y="4699414"/>
            <a:ext cx="6744681" cy="1514007"/>
          </a:xfrm>
          <a:prstGeom prst="rect">
            <a:avLst/>
          </a:prstGeom>
        </p:spPr>
      </p:pic>
    </p:spTree>
    <p:extLst>
      <p:ext uri="{BB962C8B-B14F-4D97-AF65-F5344CB8AC3E}">
        <p14:creationId xmlns:p14="http://schemas.microsoft.com/office/powerpoint/2010/main" val="2132110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TotalTime>
  <Words>899</Words>
  <Application>Microsoft Office PowerPoint</Application>
  <PresentationFormat>Custom</PresentationFormat>
  <Paragraphs>115</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What are we doing in the Educational Leadership SIG?</vt:lpstr>
      <vt:lpstr>Reviewing our aims ...</vt:lpstr>
      <vt:lpstr>Format of the session</vt:lpstr>
      <vt:lpstr>'How can we generate research which has utility and currency?'   Led by Mishel Moriah, University of Aberdeen </vt:lpstr>
      <vt:lpstr>Educational Leadership</vt:lpstr>
      <vt:lpstr>Interesting issues pertaining to educational research    </vt:lpstr>
      <vt:lpstr>  Research that has Utility and Currency      Utility of research :  A measure of preferences over one source or the other - it represents satisfaction experienced by the users of the research    Research Currency:  A generally accepted quality  - represents a certain standard of currency; prevalence, circulation, publicity, exposure...             </vt:lpstr>
      <vt:lpstr>* Policy * Local Government * Practitioners on the Ground        </vt:lpstr>
      <vt:lpstr>Boyer’s Scholarship of application focuses on using research findings and innovations to  remedy societal problems (Boyer, 1997).  With a view to creating research impact the dimensions of scholarship identified by Boyer’s 4 part model are: * Discovery: Builds new knowledge through traditional research  *Integration: Interpret the use of knowledge across discipline  *Application:  Aid society and professionals in addressing problems  *Teaching: Study teaching models and practices to achieve optional learning </vt:lpstr>
      <vt:lpstr>Discover ways by which new knowledge can be used to solve real world problems Integrate knowledge from different sources Search for new knowledge Search for innovative approaches and best practices to develop skills and disseminate knowledge. According to Buyer (1997); “Need for a more inclusive view of what it means to be a scholar—a recognition that knowledge is acquired through research, through synthesis, through practice and through teaching.”   </vt:lpstr>
      <vt:lpstr>'How can we look for interdisciplinarity to help us theorise?'  Led by Deb Outhwaite, Warwick University</vt:lpstr>
      <vt:lpstr>'How can we explain and defend the robustness of our research?'   Led by Liz Hidson, University of Durham </vt:lpstr>
      <vt:lpstr>'How can we provide evidence about how educational leadership is effective?‘  Led by Mishel Moriah, University of Aberdeen</vt:lpstr>
      <vt:lpstr>Educational Leadership is Multi-dimensional </vt:lpstr>
      <vt:lpstr>Some Instances When Educational Leadership is Effective </vt:lpstr>
      <vt:lpstr>The Effectiveness of Educational Research is ‘Seen and Heard’ when there is: </vt:lpstr>
      <vt:lpstr>PowerPoint Presentation</vt:lpstr>
      <vt:lpstr>'How do we need think more about leadership as capacity building?'   Led by Deb Outhwaite, Warwick University </vt:lpstr>
      <vt:lpstr>'How can we create time and space to work together?'   Led by Anna Reid, University of Newcastle </vt:lpstr>
      <vt:lpstr>Next steps towards meeting our aims ...</vt:lpstr>
      <vt:lpstr>PowerPoint Presentation</vt:lpstr>
    </vt:vector>
  </TitlesOfParts>
  <Company>uti creative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sanders</dc:creator>
  <cp:lastModifiedBy>Alison</cp:lastModifiedBy>
  <cp:revision>63</cp:revision>
  <dcterms:created xsi:type="dcterms:W3CDTF">2016-01-14T09:15:03Z</dcterms:created>
  <dcterms:modified xsi:type="dcterms:W3CDTF">2016-09-16T08:19:11Z</dcterms:modified>
</cp:coreProperties>
</file>