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3" r:id="rId2"/>
  </p:sldIdLst>
  <p:sldSz cx="10688638" cy="7562850"/>
  <p:notesSz cx="6858000" cy="91440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22"/>
    <a:srgbClr val="C60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200" y="-120"/>
      </p:cViewPr>
      <p:guideLst>
        <p:guide orient="horz" pos="2382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492E8-FDBF-4B83-A4ED-58458C04BC8F}" type="datetimeFigureOut">
              <a:rPr lang="en-GB" smtClean="0"/>
              <a:t>01/08/2016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7E627-6CD8-4F6A-89A2-D48EE8FD8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2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87E627-6CD8-4F6A-89A2-D48EE8FD819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953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5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2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7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08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0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36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9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9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25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23FDC1EE-283D-EC43-B939-1100DD618CC5}" type="datetimeFigureOut">
              <a:rPr lang="en-US" smtClean="0"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/>
          <a:lstStyle/>
          <a:p>
            <a:fld id="{39F5CB73-BB05-E544-B648-35AA22D1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1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A PP Graphics-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03"/>
            <a:ext cx="10694724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2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f173@le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32" y="717794"/>
            <a:ext cx="2621280" cy="4850041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 smtClean="0"/>
              <a:t>Past: </a:t>
            </a:r>
            <a:r>
              <a:rPr lang="en-GB" sz="1600" dirty="0" smtClean="0"/>
              <a:t>Critical conversation between educational leaders and researchers –April 26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 at Newcastle University – identified contemporary issues and reviewed appropriate methodologies</a:t>
            </a:r>
          </a:p>
          <a:p>
            <a:pPr marL="0" indent="0" algn="ctr">
              <a:buNone/>
            </a:pPr>
            <a:endParaRPr lang="en-GB" sz="1600" dirty="0" smtClean="0"/>
          </a:p>
          <a:p>
            <a:pPr marL="0" indent="0" algn="ctr">
              <a:buNone/>
            </a:pPr>
            <a:endParaRPr lang="en-GB" sz="1600" dirty="0"/>
          </a:p>
          <a:p>
            <a:pPr marL="0" indent="0" algn="ctr">
              <a:buNone/>
            </a:pPr>
            <a:r>
              <a:rPr lang="en-GB" sz="1600" b="1" dirty="0" smtClean="0"/>
              <a:t>Present: </a:t>
            </a:r>
            <a:r>
              <a:rPr lang="en-GB" sz="1600" dirty="0" smtClean="0"/>
              <a:t>Critical </a:t>
            </a:r>
            <a:r>
              <a:rPr lang="en-GB" sz="1600" dirty="0"/>
              <a:t>conversations about how to research educational leadership: A workshop for early career </a:t>
            </a:r>
            <a:r>
              <a:rPr lang="en-GB" sz="1600" dirty="0" smtClean="0"/>
              <a:t>researchers </a:t>
            </a:r>
          </a:p>
          <a:p>
            <a:pPr marL="0" indent="0" algn="ctr">
              <a:buNone/>
            </a:pPr>
            <a:r>
              <a:rPr lang="en-GB" sz="1600" dirty="0" err="1" smtClean="0"/>
              <a:t>Thur</a:t>
            </a:r>
            <a:r>
              <a:rPr lang="en-GB" sz="1600" dirty="0" smtClean="0"/>
              <a:t> </a:t>
            </a:r>
            <a:r>
              <a:rPr lang="en-GB" sz="1600" dirty="0"/>
              <a:t>15th </a:t>
            </a:r>
            <a:r>
              <a:rPr lang="en-GB" sz="1600" dirty="0" smtClean="0"/>
              <a:t>September at BERA Leeds (10.05-11.35am)</a:t>
            </a:r>
          </a:p>
          <a:p>
            <a:pPr marL="0" indent="0" algn="ctr">
              <a:buNone/>
            </a:pPr>
            <a:endParaRPr lang="en-GB" sz="1600" dirty="0" smtClean="0"/>
          </a:p>
          <a:p>
            <a:pPr marL="0" indent="0" algn="ctr">
              <a:buNone/>
            </a:pPr>
            <a:endParaRPr lang="en-GB" sz="1600" b="1" dirty="0"/>
          </a:p>
          <a:p>
            <a:pPr marL="0" indent="0" algn="ctr">
              <a:buNone/>
            </a:pPr>
            <a:r>
              <a:rPr lang="en-GB" sz="1600" b="1" dirty="0" smtClean="0"/>
              <a:t>Future: </a:t>
            </a:r>
            <a:r>
              <a:rPr lang="en-GB" sz="1600" dirty="0" smtClean="0"/>
              <a:t>Special issue </a:t>
            </a:r>
            <a:r>
              <a:rPr lang="en-GB" sz="1600" i="1" dirty="0" smtClean="0"/>
              <a:t>Management in Education</a:t>
            </a:r>
            <a:r>
              <a:rPr lang="en-GB" sz="1600" dirty="0" smtClean="0"/>
              <a:t> journal (Spring 2017)</a:t>
            </a:r>
            <a:endParaRPr lang="en-GB" sz="1600" dirty="0"/>
          </a:p>
          <a:p>
            <a:pPr marL="0" indent="0" algn="ctr">
              <a:buNone/>
            </a:pPr>
            <a:endParaRPr lang="en-GB" sz="2000" b="1" i="1" dirty="0"/>
          </a:p>
        </p:txBody>
      </p:sp>
      <p:sp>
        <p:nvSpPr>
          <p:cNvPr id="5" name="Rectangle 4"/>
          <p:cNvSpPr/>
          <p:nvPr/>
        </p:nvSpPr>
        <p:spPr>
          <a:xfrm>
            <a:off x="141288" y="0"/>
            <a:ext cx="10431622" cy="4572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704" y="-60960"/>
            <a:ext cx="10403206" cy="793237"/>
          </a:xfrm>
        </p:spPr>
        <p:txBody>
          <a:bodyPr/>
          <a:lstStyle/>
          <a:p>
            <a:r>
              <a:rPr lang="en-GB" sz="2800" dirty="0" smtClean="0">
                <a:latin typeface="Cooper Black" panose="0208090404030B020404" pitchFamily="18" charset="0"/>
              </a:rPr>
              <a:t>What are we doing in the </a:t>
            </a:r>
            <a:r>
              <a:rPr lang="en-GB" sz="2800" b="1" i="1" dirty="0" smtClean="0">
                <a:latin typeface="Cooper Black" panose="0208090404030B020404" pitchFamily="18" charset="0"/>
              </a:rPr>
              <a:t>Educational Leadership</a:t>
            </a:r>
            <a:r>
              <a:rPr lang="en-GB" sz="2800" dirty="0" smtClean="0">
                <a:latin typeface="Cooper Black" panose="0208090404030B020404" pitchFamily="18" charset="0"/>
              </a:rPr>
              <a:t> SIG?</a:t>
            </a:r>
            <a:endParaRPr lang="en-GB" sz="2800" dirty="0">
              <a:latin typeface="Cooper Black" panose="0208090404030B0204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196" y="6565693"/>
            <a:ext cx="2804714" cy="629586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239000" y="1249680"/>
            <a:ext cx="3333910" cy="4667918"/>
          </a:xfrm>
          <a:prstGeom prst="rect">
            <a:avLst/>
          </a:prstGeom>
        </p:spPr>
        <p:txBody>
          <a:bodyPr/>
          <a:lstStyle>
            <a:lvl1pPr marL="391077" indent="-391077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334" indent="-325898" algn="l" defTabSz="521437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592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028" indent="-260718" algn="l" defTabSz="521437" rtl="0" eaLnBrk="1" latinLnBrk="0" hangingPunct="1">
              <a:spcBef>
                <a:spcPct val="20000"/>
              </a:spcBef>
              <a:buFont typeface="Arial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465" indent="-260718" algn="l" defTabSz="521437" rtl="0" eaLnBrk="1" latinLnBrk="0" hangingPunct="1">
              <a:spcBef>
                <a:spcPct val="20000"/>
              </a:spcBef>
              <a:buFont typeface="Arial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901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338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0775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211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 smtClean="0"/>
              <a:t>We are committing to: </a:t>
            </a:r>
          </a:p>
          <a:p>
            <a:r>
              <a:rPr lang="en-GB" sz="1800" dirty="0" smtClean="0"/>
              <a:t>Generate research </a:t>
            </a:r>
            <a:r>
              <a:rPr lang="en-GB" sz="1800" dirty="0"/>
              <a:t>which has </a:t>
            </a:r>
            <a:r>
              <a:rPr lang="en-GB" sz="1800" dirty="0" smtClean="0"/>
              <a:t>utility and currency</a:t>
            </a:r>
          </a:p>
          <a:p>
            <a:r>
              <a:rPr lang="en-GB" sz="1800" dirty="0" smtClean="0"/>
              <a:t>Provide </a:t>
            </a:r>
            <a:r>
              <a:rPr lang="en-GB" sz="1800" dirty="0"/>
              <a:t>evidence as to </a:t>
            </a:r>
            <a:r>
              <a:rPr lang="en-GB" sz="1800" dirty="0" smtClean="0"/>
              <a:t>how educational leadership is effective</a:t>
            </a:r>
          </a:p>
          <a:p>
            <a:r>
              <a:rPr lang="en-GB" sz="1800" dirty="0"/>
              <a:t>Think more about we can say about leadership as capacity building</a:t>
            </a:r>
          </a:p>
          <a:p>
            <a:r>
              <a:rPr lang="en-GB" sz="1800" dirty="0" smtClean="0"/>
              <a:t>Look for </a:t>
            </a:r>
            <a:r>
              <a:rPr lang="en-GB" sz="1800" dirty="0" err="1" smtClean="0"/>
              <a:t>interdisciplinarity</a:t>
            </a:r>
            <a:r>
              <a:rPr lang="en-GB" sz="1800" dirty="0" smtClean="0"/>
              <a:t> </a:t>
            </a:r>
            <a:r>
              <a:rPr lang="en-GB" sz="1800" dirty="0"/>
              <a:t>to help </a:t>
            </a:r>
            <a:r>
              <a:rPr lang="en-GB" sz="1800" dirty="0" smtClean="0"/>
              <a:t>us theorise</a:t>
            </a:r>
          </a:p>
          <a:p>
            <a:r>
              <a:rPr lang="en-GB" sz="1800" dirty="0"/>
              <a:t>C</a:t>
            </a:r>
            <a:r>
              <a:rPr lang="en-GB" sz="1800" dirty="0" smtClean="0"/>
              <a:t>reate space </a:t>
            </a:r>
            <a:r>
              <a:rPr lang="en-GB" sz="1800" dirty="0"/>
              <a:t>and time to work </a:t>
            </a:r>
            <a:r>
              <a:rPr lang="en-GB" sz="1800" dirty="0" smtClean="0"/>
              <a:t>together</a:t>
            </a:r>
          </a:p>
          <a:p>
            <a:r>
              <a:rPr lang="en-GB" sz="1800" dirty="0" smtClean="0"/>
              <a:t>Explain and defend </a:t>
            </a:r>
            <a:r>
              <a:rPr lang="en-GB" sz="1800" dirty="0"/>
              <a:t>the robustness of our </a:t>
            </a:r>
            <a:r>
              <a:rPr lang="en-GB" sz="1800" dirty="0" smtClean="0"/>
              <a:t>research</a:t>
            </a:r>
          </a:p>
          <a:p>
            <a:pPr marL="0" indent="0" algn="ctr">
              <a:buFont typeface="Arial"/>
              <a:buNone/>
            </a:pPr>
            <a:endParaRPr lang="en-GB" sz="2800" b="1" i="1" dirty="0"/>
          </a:p>
        </p:txBody>
      </p:sp>
      <p:sp>
        <p:nvSpPr>
          <p:cNvPr id="8" name="Rectangle 7"/>
          <p:cNvSpPr/>
          <p:nvPr/>
        </p:nvSpPr>
        <p:spPr>
          <a:xfrm>
            <a:off x="7239000" y="1249680"/>
            <a:ext cx="3333910" cy="46679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Vertical Scroll 9"/>
          <p:cNvSpPr/>
          <p:nvPr/>
        </p:nvSpPr>
        <p:spPr>
          <a:xfrm>
            <a:off x="2590800" y="457200"/>
            <a:ext cx="5142510" cy="5966086"/>
          </a:xfrm>
          <a:prstGeom prst="vertic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/>
                </a:solidFill>
              </a:rPr>
              <a:t>Join us at: </a:t>
            </a:r>
          </a:p>
          <a:p>
            <a:pPr algn="ctr"/>
            <a:endParaRPr lang="en-GB" sz="18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1800" b="1" dirty="0" smtClean="0">
                <a:solidFill>
                  <a:schemeClr val="tx1"/>
                </a:solidFill>
              </a:rPr>
              <a:t>Our sessions at BERA Leeds</a:t>
            </a:r>
          </a:p>
          <a:p>
            <a:r>
              <a:rPr lang="en-GB" sz="1800" i="1" dirty="0" smtClean="0"/>
              <a:t>Leadership </a:t>
            </a:r>
            <a:r>
              <a:rPr lang="en-GB" sz="1800" i="1" dirty="0"/>
              <a:t>as a relational endeavour</a:t>
            </a:r>
            <a:r>
              <a:rPr lang="en-GB" sz="1800" dirty="0"/>
              <a:t> </a:t>
            </a:r>
            <a:endParaRPr lang="en-GB" sz="1800" dirty="0" smtClean="0"/>
          </a:p>
          <a:p>
            <a:r>
              <a:rPr lang="en-GB" sz="1800" dirty="0" smtClean="0"/>
              <a:t>Tues </a:t>
            </a:r>
            <a:r>
              <a:rPr lang="en-GB" sz="1800" dirty="0"/>
              <a:t>13th 11.00-12.30pm </a:t>
            </a:r>
          </a:p>
          <a:p>
            <a:r>
              <a:rPr lang="en-GB" sz="1800" i="1" dirty="0"/>
              <a:t>Leaders dealing with accountability </a:t>
            </a:r>
            <a:endParaRPr lang="en-GB" sz="1800" i="1" dirty="0" smtClean="0"/>
          </a:p>
          <a:p>
            <a:r>
              <a:rPr lang="en-GB" sz="1800" dirty="0" smtClean="0"/>
              <a:t>Tues </a:t>
            </a:r>
            <a:r>
              <a:rPr lang="en-GB" sz="1800" dirty="0"/>
              <a:t>13th 3.50-5.20pm </a:t>
            </a:r>
          </a:p>
          <a:p>
            <a:r>
              <a:rPr lang="en-GB" sz="1800" i="1" dirty="0" smtClean="0"/>
              <a:t>Changing </a:t>
            </a:r>
            <a:r>
              <a:rPr lang="en-GB" sz="1800" i="1" dirty="0"/>
              <a:t>landscapes for leadership and agency </a:t>
            </a:r>
            <a:r>
              <a:rPr lang="en-GB" sz="1800" dirty="0"/>
              <a:t> </a:t>
            </a:r>
          </a:p>
          <a:p>
            <a:r>
              <a:rPr lang="en-GB" sz="1800" dirty="0"/>
              <a:t>Wed 14th 3.35-5.05pm</a:t>
            </a:r>
          </a:p>
          <a:p>
            <a:r>
              <a:rPr lang="en-GB" sz="1800" i="1" dirty="0"/>
              <a:t>Perceptions of leadership development</a:t>
            </a:r>
            <a:r>
              <a:rPr lang="en-GB" sz="1800" dirty="0"/>
              <a:t> </a:t>
            </a:r>
          </a:p>
          <a:p>
            <a:r>
              <a:rPr lang="en-GB" sz="1800" dirty="0"/>
              <a:t>Wed 14th 5.15-6.00pm </a:t>
            </a:r>
          </a:p>
          <a:p>
            <a:r>
              <a:rPr lang="en-GB" sz="1800" i="1" dirty="0"/>
              <a:t>The role of Enquiry in informing leadership </a:t>
            </a:r>
          </a:p>
          <a:p>
            <a:r>
              <a:rPr lang="en-GB" sz="1800" dirty="0" err="1"/>
              <a:t>Thur</a:t>
            </a:r>
            <a:r>
              <a:rPr lang="en-GB" sz="1800" dirty="0"/>
              <a:t> 15th 2.30-4.00pm </a:t>
            </a:r>
            <a:endParaRPr lang="en-GB" sz="1800" dirty="0" smtClean="0"/>
          </a:p>
          <a:p>
            <a:pPr algn="ctr"/>
            <a:r>
              <a:rPr lang="en-GB" sz="1800" b="1" dirty="0" smtClean="0">
                <a:solidFill>
                  <a:schemeClr val="tx1"/>
                </a:solidFill>
              </a:rPr>
              <a:t>Our SIG </a:t>
            </a:r>
            <a:r>
              <a:rPr lang="en-GB" sz="1800" b="1" dirty="0">
                <a:solidFill>
                  <a:schemeClr val="tx1"/>
                </a:solidFill>
              </a:rPr>
              <a:t>social/meal </a:t>
            </a:r>
            <a:endParaRPr lang="en-GB" sz="1800" b="1" dirty="0" smtClean="0">
              <a:solidFill>
                <a:schemeClr val="tx1"/>
              </a:solidFill>
            </a:endParaRPr>
          </a:p>
          <a:p>
            <a:r>
              <a:rPr lang="en-GB" sz="1800" dirty="0" smtClean="0"/>
              <a:t>Tues 13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6.30pm (sign up by contacting Alison </a:t>
            </a:r>
            <a:r>
              <a:rPr lang="en-GB" sz="1800" dirty="0" smtClean="0">
                <a:hlinkClick r:id="rId4"/>
              </a:rPr>
              <a:t>af173@le.ac.uk</a:t>
            </a:r>
            <a:r>
              <a:rPr lang="en-GB" sz="1800" dirty="0" smtClean="0"/>
              <a:t>) </a:t>
            </a:r>
          </a:p>
          <a:p>
            <a:pPr algn="ctr"/>
            <a:r>
              <a:rPr lang="en-GB" sz="1800" b="1" dirty="0" smtClean="0">
                <a:solidFill>
                  <a:schemeClr val="tx1"/>
                </a:solidFill>
              </a:rPr>
              <a:t>Our SIG forum </a:t>
            </a:r>
          </a:p>
          <a:p>
            <a:r>
              <a:rPr lang="en-GB" sz="1800" dirty="0" smtClean="0"/>
              <a:t>Wed </a:t>
            </a:r>
            <a:r>
              <a:rPr lang="en-GB" sz="1800" dirty="0"/>
              <a:t>14th </a:t>
            </a:r>
            <a:r>
              <a:rPr lang="en-GB" sz="1800" dirty="0" smtClean="0"/>
              <a:t>2.35-3.25pm</a:t>
            </a:r>
          </a:p>
          <a:p>
            <a:pPr algn="ctr"/>
            <a:r>
              <a:rPr lang="en-GB" sz="1800" b="1" dirty="0" smtClean="0">
                <a:solidFill>
                  <a:schemeClr val="tx1"/>
                </a:solidFill>
              </a:rPr>
              <a:t>By twitter: #</a:t>
            </a:r>
            <a:r>
              <a:rPr lang="en-GB" sz="1800" b="1" dirty="0" err="1" smtClean="0">
                <a:solidFill>
                  <a:schemeClr val="tx1"/>
                </a:solidFill>
              </a:rPr>
              <a:t>edleadres</a:t>
            </a:r>
            <a:endParaRPr lang="en-GB" sz="1800" b="1" dirty="0">
              <a:solidFill>
                <a:schemeClr val="tx1"/>
              </a:solidFill>
            </a:endParaRPr>
          </a:p>
          <a:p>
            <a:endParaRPr lang="en-GB" sz="1600" dirty="0"/>
          </a:p>
        </p:txBody>
      </p:sp>
      <p:sp>
        <p:nvSpPr>
          <p:cNvPr id="11" name="Down Arrow 10"/>
          <p:cNvSpPr/>
          <p:nvPr/>
        </p:nvSpPr>
        <p:spPr>
          <a:xfrm>
            <a:off x="1252896" y="2545876"/>
            <a:ext cx="350520" cy="48920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1252896" y="4969104"/>
            <a:ext cx="350520" cy="48920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443584" y="6518848"/>
            <a:ext cx="4718471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SIG co-convenors: </a:t>
            </a:r>
            <a:r>
              <a:rPr lang="en-GB" sz="2000" dirty="0" smtClean="0"/>
              <a:t>Alison Fox and Anna Reid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71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131</Words>
  <Application>Microsoft Office PowerPoint</Application>
  <PresentationFormat>Custom</PresentationFormat>
  <Paragraphs>36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What are we doing in the Educational Leadership SIG?</vt:lpstr>
    </vt:vector>
  </TitlesOfParts>
  <Company>uti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sanders</dc:creator>
  <cp:lastModifiedBy>Alison</cp:lastModifiedBy>
  <cp:revision>44</cp:revision>
  <cp:lastPrinted>2016-08-01T10:33:18Z</cp:lastPrinted>
  <dcterms:created xsi:type="dcterms:W3CDTF">2016-01-14T09:15:03Z</dcterms:created>
  <dcterms:modified xsi:type="dcterms:W3CDTF">2016-08-01T11:53:29Z</dcterms:modified>
</cp:coreProperties>
</file>